
<file path=[Content_Types].xml><?xml version="1.0" encoding="utf-8"?>
<Types xmlns="http://schemas.openxmlformats.org/package/2006/content-types">
  <Default Extension="glb" ContentType="model/gltf.binary"/>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3"/>
  </p:notesMasterIdLst>
  <p:sldIdLst>
    <p:sldId id="256" r:id="rId2"/>
    <p:sldId id="259" r:id="rId3"/>
    <p:sldId id="257" r:id="rId4"/>
    <p:sldId id="258"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98" d="100"/>
          <a:sy n="98" d="100"/>
        </p:scale>
        <p:origin x="108" y="3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sv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media/model3d1.glb>
</file>

<file path=ppt/media/model3d2.glb>
</file>

<file path=ppt/media/model3d3.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5907A1-E138-4CC8-AE4B-5A8EF613EBE4}" type="datetimeFigureOut">
              <a:rPr lang="es-CO" smtClean="0"/>
              <a:t>20/03/2025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752E02-7928-411F-83CB-8CF2BF820113}" type="slidenum">
              <a:rPr lang="es-CO" smtClean="0"/>
              <a:t>‹Nº›</a:t>
            </a:fld>
            <a:endParaRPr lang="es-CO"/>
          </a:p>
        </p:txBody>
      </p:sp>
    </p:spTree>
    <p:extLst>
      <p:ext uri="{BB962C8B-B14F-4D97-AF65-F5344CB8AC3E}">
        <p14:creationId xmlns:p14="http://schemas.microsoft.com/office/powerpoint/2010/main" val="32904810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b="0" i="0" dirty="0">
                <a:solidFill>
                  <a:srgbClr val="1F1F1F"/>
                </a:solidFill>
                <a:effectLst/>
                <a:latin typeface="Roboto" panose="02000000000000000000" pitchFamily="2" charset="0"/>
              </a:rPr>
              <a:t>Este conjunto de datos ayuda a estimar los niveles de obesidad en función de los hábitos alimentarios, los antecedentes familiares y la condición física. Incluye datos de personas de México, Perú y Colombia</a:t>
            </a:r>
            <a:endParaRPr lang="es-CO" dirty="0"/>
          </a:p>
        </p:txBody>
      </p:sp>
      <p:sp>
        <p:nvSpPr>
          <p:cNvPr id="4" name="Marcador de número de diapositiva 3"/>
          <p:cNvSpPr>
            <a:spLocks noGrp="1"/>
          </p:cNvSpPr>
          <p:nvPr>
            <p:ph type="sldNum" sz="quarter" idx="5"/>
          </p:nvPr>
        </p:nvSpPr>
        <p:spPr/>
        <p:txBody>
          <a:bodyPr/>
          <a:lstStyle/>
          <a:p>
            <a:fld id="{6C752E02-7928-411F-83CB-8CF2BF820113}" type="slidenum">
              <a:rPr lang="es-CO" smtClean="0"/>
              <a:t>1</a:t>
            </a:fld>
            <a:endParaRPr lang="es-CO"/>
          </a:p>
        </p:txBody>
      </p:sp>
    </p:spTree>
    <p:extLst>
      <p:ext uri="{BB962C8B-B14F-4D97-AF65-F5344CB8AC3E}">
        <p14:creationId xmlns:p14="http://schemas.microsoft.com/office/powerpoint/2010/main" val="28317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C752E02-7928-411F-83CB-8CF2BF820113}" type="slidenum">
              <a:rPr lang="es-CO" smtClean="0"/>
              <a:t>2</a:t>
            </a:fld>
            <a:endParaRPr lang="es-CO"/>
          </a:p>
        </p:txBody>
      </p:sp>
    </p:spTree>
    <p:extLst>
      <p:ext uri="{BB962C8B-B14F-4D97-AF65-F5344CB8AC3E}">
        <p14:creationId xmlns:p14="http://schemas.microsoft.com/office/powerpoint/2010/main" val="5147551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Adicionalmente, al realizar el análisis de los datos, identificamos 24 observaciones duplicadas. Aunque no contábamos con una identificación única de las personas en el conjunto de datos, decidimos eliminar estos duplicados, ya que era improbable que dos personas coincidieran exactamente en todas las 17 características. Esta decisión se tomó con base en la lógica de que cada observación debe ser única para garantizar la validez del modelo.</a:t>
            </a:r>
            <a:endParaRPr lang="es-CO" dirty="0"/>
          </a:p>
        </p:txBody>
      </p:sp>
      <p:sp>
        <p:nvSpPr>
          <p:cNvPr id="4" name="Marcador de número de diapositiva 3"/>
          <p:cNvSpPr>
            <a:spLocks noGrp="1"/>
          </p:cNvSpPr>
          <p:nvPr>
            <p:ph type="sldNum" sz="quarter" idx="5"/>
          </p:nvPr>
        </p:nvSpPr>
        <p:spPr/>
        <p:txBody>
          <a:bodyPr/>
          <a:lstStyle/>
          <a:p>
            <a:fld id="{6C752E02-7928-411F-83CB-8CF2BF820113}" type="slidenum">
              <a:rPr lang="es-CO" smtClean="0"/>
              <a:t>6</a:t>
            </a:fld>
            <a:endParaRPr lang="es-CO"/>
          </a:p>
        </p:txBody>
      </p:sp>
    </p:spTree>
    <p:extLst>
      <p:ext uri="{BB962C8B-B14F-4D97-AF65-F5344CB8AC3E}">
        <p14:creationId xmlns:p14="http://schemas.microsoft.com/office/powerpoint/2010/main" val="29541529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Para eliminar los duplicados, utilizamos la función </a:t>
            </a:r>
            <a:r>
              <a:rPr lang="es-ES" dirty="0" err="1"/>
              <a:t>drop_duplicates</a:t>
            </a:r>
            <a:r>
              <a:rPr lang="es-ES" dirty="0"/>
              <a:t>() de pandas, lo que permitió mantener la calidad y la fiabilidad del conjunto de datos, asegurando que cada fila representara una observación única.</a:t>
            </a:r>
            <a:endParaRPr lang="es-CO" dirty="0"/>
          </a:p>
        </p:txBody>
      </p:sp>
      <p:sp>
        <p:nvSpPr>
          <p:cNvPr id="4" name="Marcador de número de diapositiva 3"/>
          <p:cNvSpPr>
            <a:spLocks noGrp="1"/>
          </p:cNvSpPr>
          <p:nvPr>
            <p:ph type="sldNum" sz="quarter" idx="5"/>
          </p:nvPr>
        </p:nvSpPr>
        <p:spPr/>
        <p:txBody>
          <a:bodyPr/>
          <a:lstStyle/>
          <a:p>
            <a:fld id="{6C752E02-7928-411F-83CB-8CF2BF820113}" type="slidenum">
              <a:rPr lang="es-CO" smtClean="0"/>
              <a:t>7</a:t>
            </a:fld>
            <a:endParaRPr lang="es-CO"/>
          </a:p>
        </p:txBody>
      </p:sp>
    </p:spTree>
    <p:extLst>
      <p:ext uri="{BB962C8B-B14F-4D97-AF65-F5344CB8AC3E}">
        <p14:creationId xmlns:p14="http://schemas.microsoft.com/office/powerpoint/2010/main" val="41050063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Las variables </a:t>
            </a:r>
            <a:r>
              <a:rPr lang="es-ES" dirty="0" err="1"/>
              <a:t>categoricas</a:t>
            </a:r>
            <a:r>
              <a:rPr lang="es-ES" dirty="0"/>
              <a:t> se convierten en binarias por las cantidad de clases - 1 de cada variable. Adicionalmente se realiza la preparación de la variable objetivo para que se logre </a:t>
            </a:r>
            <a:r>
              <a:rPr lang="es-ES" dirty="0" err="1"/>
              <a:t>predcir</a:t>
            </a:r>
            <a:r>
              <a:rPr lang="es-ES" dirty="0"/>
              <a:t> el grupo(numero) con </a:t>
            </a:r>
            <a:r>
              <a:rPr lang="es-ES" dirty="0" err="1"/>
              <a:t>label</a:t>
            </a:r>
            <a:r>
              <a:rPr lang="es-ES" dirty="0"/>
              <a:t> </a:t>
            </a:r>
            <a:r>
              <a:rPr lang="es-ES" dirty="0" err="1"/>
              <a:t>encoder.Aca</a:t>
            </a:r>
            <a:r>
              <a:rPr lang="es-ES" dirty="0"/>
              <a:t> realizamos una </a:t>
            </a:r>
            <a:r>
              <a:rPr lang="es-ES" dirty="0" err="1"/>
              <a:t>ampliacion</a:t>
            </a:r>
            <a:r>
              <a:rPr lang="es-ES" dirty="0"/>
              <a:t> del </a:t>
            </a:r>
            <a:r>
              <a:rPr lang="es-ES" dirty="0" err="1"/>
              <a:t>dataset</a:t>
            </a:r>
            <a:r>
              <a:rPr lang="es-ES" dirty="0"/>
              <a:t>, en este contexto de </a:t>
            </a:r>
            <a:r>
              <a:rPr lang="es-ES" dirty="0" err="1"/>
              <a:t>probelmas</a:t>
            </a:r>
            <a:r>
              <a:rPr lang="es-ES" dirty="0"/>
              <a:t> relacionados con el peso hay un indicador </a:t>
            </a:r>
            <a:r>
              <a:rPr lang="es-ES" dirty="0" err="1"/>
              <a:t>umportante</a:t>
            </a:r>
            <a:r>
              <a:rPr lang="es-ES" dirty="0"/>
              <a:t> que es el BMI el cual es calculado dividiendo el Peso(KG)/Altura(MTS)**2Antes de realizar el calculo validamos y las columnas de peso y estatura se encuentran en las unidades de medida necesarias para realizar el calculo de </a:t>
            </a:r>
            <a:r>
              <a:rPr lang="es-ES" dirty="0" err="1"/>
              <a:t>bmi</a:t>
            </a:r>
            <a:r>
              <a:rPr lang="es-ES" dirty="0"/>
              <a:t>, si no, </a:t>
            </a:r>
            <a:r>
              <a:rPr lang="es-ES" dirty="0" err="1"/>
              <a:t>hubiesemos</a:t>
            </a:r>
            <a:r>
              <a:rPr lang="es-ES" dirty="0"/>
              <a:t> tenido que realizar primero la </a:t>
            </a:r>
            <a:r>
              <a:rPr lang="es-ES" dirty="0" err="1"/>
              <a:t>conversion</a:t>
            </a:r>
            <a:r>
              <a:rPr lang="es-ES" dirty="0"/>
              <a:t> de medidas para poder calcular el BMI de forma correcta.</a:t>
            </a:r>
            <a:endParaRPr lang="es-CO" dirty="0"/>
          </a:p>
        </p:txBody>
      </p:sp>
      <p:sp>
        <p:nvSpPr>
          <p:cNvPr id="4" name="Marcador de número de diapositiva 3"/>
          <p:cNvSpPr>
            <a:spLocks noGrp="1"/>
          </p:cNvSpPr>
          <p:nvPr>
            <p:ph type="sldNum" sz="quarter" idx="5"/>
          </p:nvPr>
        </p:nvSpPr>
        <p:spPr/>
        <p:txBody>
          <a:bodyPr/>
          <a:lstStyle/>
          <a:p>
            <a:fld id="{6C752E02-7928-411F-83CB-8CF2BF820113}" type="slidenum">
              <a:rPr lang="es-CO" smtClean="0"/>
              <a:t>8</a:t>
            </a:fld>
            <a:endParaRPr lang="es-CO"/>
          </a:p>
        </p:txBody>
      </p:sp>
    </p:spTree>
    <p:extLst>
      <p:ext uri="{BB962C8B-B14F-4D97-AF65-F5344CB8AC3E}">
        <p14:creationId xmlns:p14="http://schemas.microsoft.com/office/powerpoint/2010/main" val="4012888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Un desafío importante que encontramos fue que las variables numéricas tenían diferentes escalas, lo que podría afectar la precisión de nuestros modelos. Para solucionar este problema, decidimos normalizar los datos utilizando el </a:t>
            </a:r>
            <a:r>
              <a:rPr lang="es-ES" dirty="0" err="1"/>
              <a:t>StandardScaler</a:t>
            </a:r>
            <a:r>
              <a:rPr lang="es-ES" dirty="0"/>
              <a:t> de </a:t>
            </a:r>
            <a:r>
              <a:rPr lang="es-ES" dirty="0" err="1"/>
              <a:t>scikit-learn</a:t>
            </a:r>
            <a:r>
              <a:rPr lang="es-ES" dirty="0"/>
              <a:t>. Este proceso de estandarización asegura que todas las variables estén en la misma escala, lo que facilita el entrenamiento de los modelos </a:t>
            </a:r>
            <a:r>
              <a:rPr lang="es-ES" dirty="0" err="1"/>
              <a:t>predictivos.Otro</a:t>
            </a:r>
            <a:r>
              <a:rPr lang="es-ES" dirty="0"/>
              <a:t> desafío técnico fue la selección de las variables más relevantes para el modelo. Para ello, implementamos el método de regularización </a:t>
            </a:r>
            <a:r>
              <a:rPr lang="es-ES" dirty="0" err="1"/>
              <a:t>Elastic</a:t>
            </a:r>
            <a:r>
              <a:rPr lang="es-ES" dirty="0"/>
              <a:t> Net, que combina las ventajas de la regularización Lasso (que realiza selección de variables) y Ridge (que asigna mayor peso a los coeficientes más importantes). De esta forma, logramos mejorar la precisión del modelo y evitar el sobreajuste.</a:t>
            </a:r>
            <a:endParaRPr lang="es-CO" dirty="0"/>
          </a:p>
        </p:txBody>
      </p:sp>
      <p:sp>
        <p:nvSpPr>
          <p:cNvPr id="4" name="Marcador de número de diapositiva 3"/>
          <p:cNvSpPr>
            <a:spLocks noGrp="1"/>
          </p:cNvSpPr>
          <p:nvPr>
            <p:ph type="sldNum" sz="quarter" idx="5"/>
          </p:nvPr>
        </p:nvSpPr>
        <p:spPr/>
        <p:txBody>
          <a:bodyPr/>
          <a:lstStyle/>
          <a:p>
            <a:fld id="{6C752E02-7928-411F-83CB-8CF2BF820113}" type="slidenum">
              <a:rPr lang="es-CO" smtClean="0"/>
              <a:t>9</a:t>
            </a:fld>
            <a:endParaRPr lang="es-CO"/>
          </a:p>
        </p:txBody>
      </p:sp>
    </p:spTree>
    <p:extLst>
      <p:ext uri="{BB962C8B-B14F-4D97-AF65-F5344CB8AC3E}">
        <p14:creationId xmlns:p14="http://schemas.microsoft.com/office/powerpoint/2010/main" val="2944345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E25C7A92-C644-4A0E-BA60-9D73F9993ACA}" type="datetimeFigureOut">
              <a:rPr lang="es-CO" smtClean="0"/>
              <a:t>20/03/2025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853A642A-C6E9-4387-B28B-140C42C09BD0}" type="slidenum">
              <a:rPr lang="es-CO" smtClean="0"/>
              <a:t>‹Nº›</a:t>
            </a:fld>
            <a:endParaRPr lang="es-CO"/>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3660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5C7A92-C644-4A0E-BA60-9D73F9993ACA}" type="datetimeFigureOut">
              <a:rPr lang="es-CO" smtClean="0"/>
              <a:t>20/03/2025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853A642A-C6E9-4387-B28B-140C42C09BD0}" type="slidenum">
              <a:rPr lang="es-CO" smtClean="0"/>
              <a:t>‹Nº›</a:t>
            </a:fld>
            <a:endParaRPr lang="es-CO"/>
          </a:p>
        </p:txBody>
      </p:sp>
    </p:spTree>
    <p:extLst>
      <p:ext uri="{BB962C8B-B14F-4D97-AF65-F5344CB8AC3E}">
        <p14:creationId xmlns:p14="http://schemas.microsoft.com/office/powerpoint/2010/main" val="3658086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5C7A92-C644-4A0E-BA60-9D73F9993ACA}" type="datetimeFigureOut">
              <a:rPr lang="es-CO" smtClean="0"/>
              <a:t>20/03/2025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853A642A-C6E9-4387-B28B-140C42C09BD0}" type="slidenum">
              <a:rPr lang="es-CO" smtClean="0"/>
              <a:t>‹Nº›</a:t>
            </a:fld>
            <a:endParaRPr lang="es-CO"/>
          </a:p>
        </p:txBody>
      </p:sp>
    </p:spTree>
    <p:extLst>
      <p:ext uri="{BB962C8B-B14F-4D97-AF65-F5344CB8AC3E}">
        <p14:creationId xmlns:p14="http://schemas.microsoft.com/office/powerpoint/2010/main" val="3471887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25C7A92-C644-4A0E-BA60-9D73F9993ACA}" type="datetimeFigureOut">
              <a:rPr lang="es-CO" smtClean="0"/>
              <a:t>20/03/2025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853A642A-C6E9-4387-B28B-140C42C09BD0}" type="slidenum">
              <a:rPr lang="es-CO" smtClean="0"/>
              <a:t>‹Nº›</a:t>
            </a:fld>
            <a:endParaRPr lang="es-CO"/>
          </a:p>
        </p:txBody>
      </p:sp>
    </p:spTree>
    <p:extLst>
      <p:ext uri="{BB962C8B-B14F-4D97-AF65-F5344CB8AC3E}">
        <p14:creationId xmlns:p14="http://schemas.microsoft.com/office/powerpoint/2010/main" val="1739378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E25C7A92-C644-4A0E-BA60-9D73F9993ACA}" type="datetimeFigureOut">
              <a:rPr lang="es-CO" smtClean="0"/>
              <a:t>20/03/2025</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853A642A-C6E9-4387-B28B-140C42C09BD0}" type="slidenum">
              <a:rPr lang="es-CO" smtClean="0"/>
              <a:t>‹Nº›</a:t>
            </a:fld>
            <a:endParaRPr lang="es-CO"/>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8214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E25C7A92-C644-4A0E-BA60-9D73F9993ACA}" type="datetimeFigureOut">
              <a:rPr lang="es-CO" smtClean="0"/>
              <a:t>20/03/2025</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853A642A-C6E9-4387-B28B-140C42C09BD0}" type="slidenum">
              <a:rPr lang="es-CO" smtClean="0"/>
              <a:t>‹Nº›</a:t>
            </a:fld>
            <a:endParaRPr lang="es-CO"/>
          </a:p>
        </p:txBody>
      </p:sp>
    </p:spTree>
    <p:extLst>
      <p:ext uri="{BB962C8B-B14F-4D97-AF65-F5344CB8AC3E}">
        <p14:creationId xmlns:p14="http://schemas.microsoft.com/office/powerpoint/2010/main" val="178713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E25C7A92-C644-4A0E-BA60-9D73F9993ACA}" type="datetimeFigureOut">
              <a:rPr lang="es-CO" smtClean="0"/>
              <a:t>20/03/2025</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853A642A-C6E9-4387-B28B-140C42C09BD0}" type="slidenum">
              <a:rPr lang="es-CO" smtClean="0"/>
              <a:t>‹Nº›</a:t>
            </a:fld>
            <a:endParaRPr lang="es-CO"/>
          </a:p>
        </p:txBody>
      </p:sp>
    </p:spTree>
    <p:extLst>
      <p:ext uri="{BB962C8B-B14F-4D97-AF65-F5344CB8AC3E}">
        <p14:creationId xmlns:p14="http://schemas.microsoft.com/office/powerpoint/2010/main" val="3424674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E25C7A92-C644-4A0E-BA60-9D73F9993ACA}" type="datetimeFigureOut">
              <a:rPr lang="es-CO" smtClean="0"/>
              <a:t>20/03/2025</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853A642A-C6E9-4387-B28B-140C42C09BD0}" type="slidenum">
              <a:rPr lang="es-CO" smtClean="0"/>
              <a:t>‹Nº›</a:t>
            </a:fld>
            <a:endParaRPr lang="es-CO"/>
          </a:p>
        </p:txBody>
      </p:sp>
    </p:spTree>
    <p:extLst>
      <p:ext uri="{BB962C8B-B14F-4D97-AF65-F5344CB8AC3E}">
        <p14:creationId xmlns:p14="http://schemas.microsoft.com/office/powerpoint/2010/main" val="1386965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25C7A92-C644-4A0E-BA60-9D73F9993ACA}" type="datetimeFigureOut">
              <a:rPr lang="es-CO" smtClean="0"/>
              <a:t>20/03/2025</a:t>
            </a:fld>
            <a:endParaRPr lang="es-CO"/>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s-CO"/>
          </a:p>
        </p:txBody>
      </p:sp>
      <p:sp>
        <p:nvSpPr>
          <p:cNvPr id="9" name="Slide Number Placeholder 8"/>
          <p:cNvSpPr>
            <a:spLocks noGrp="1"/>
          </p:cNvSpPr>
          <p:nvPr>
            <p:ph type="sldNum" sz="quarter" idx="12"/>
          </p:nvPr>
        </p:nvSpPr>
        <p:spPr/>
        <p:txBody>
          <a:bodyPr/>
          <a:lstStyle/>
          <a:p>
            <a:fld id="{853A642A-C6E9-4387-B28B-140C42C09BD0}" type="slidenum">
              <a:rPr lang="es-CO" smtClean="0"/>
              <a:t>‹Nº›</a:t>
            </a:fld>
            <a:endParaRPr lang="es-CO"/>
          </a:p>
        </p:txBody>
      </p:sp>
    </p:spTree>
    <p:extLst>
      <p:ext uri="{BB962C8B-B14F-4D97-AF65-F5344CB8AC3E}">
        <p14:creationId xmlns:p14="http://schemas.microsoft.com/office/powerpoint/2010/main" val="251480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25C7A92-C644-4A0E-BA60-9D73F9993ACA}" type="datetimeFigureOut">
              <a:rPr lang="es-CO" smtClean="0"/>
              <a:t>20/03/2025</a:t>
            </a:fld>
            <a:endParaRPr lang="es-CO"/>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s-CO"/>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53A642A-C6E9-4387-B28B-140C42C09BD0}" type="slidenum">
              <a:rPr lang="es-CO" smtClean="0"/>
              <a:t>‹Nº›</a:t>
            </a:fld>
            <a:endParaRPr lang="es-CO"/>
          </a:p>
        </p:txBody>
      </p:sp>
    </p:spTree>
    <p:extLst>
      <p:ext uri="{BB962C8B-B14F-4D97-AF65-F5344CB8AC3E}">
        <p14:creationId xmlns:p14="http://schemas.microsoft.com/office/powerpoint/2010/main" val="3810849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E25C7A92-C644-4A0E-BA60-9D73F9993ACA}" type="datetimeFigureOut">
              <a:rPr lang="es-CO" smtClean="0"/>
              <a:t>20/03/2025</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853A642A-C6E9-4387-B28B-140C42C09BD0}" type="slidenum">
              <a:rPr lang="es-CO" smtClean="0"/>
              <a:t>‹Nº›</a:t>
            </a:fld>
            <a:endParaRPr lang="es-CO"/>
          </a:p>
        </p:txBody>
      </p:sp>
    </p:spTree>
    <p:extLst>
      <p:ext uri="{BB962C8B-B14F-4D97-AF65-F5344CB8AC3E}">
        <p14:creationId xmlns:p14="http://schemas.microsoft.com/office/powerpoint/2010/main" val="551451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25C7A92-C644-4A0E-BA60-9D73F9993ACA}" type="datetimeFigureOut">
              <a:rPr lang="es-CO" smtClean="0"/>
              <a:t>20/03/2025</a:t>
            </a:fld>
            <a:endParaRPr lang="es-CO"/>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s-CO"/>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53A642A-C6E9-4387-B28B-140C42C09BD0}" type="slidenum">
              <a:rPr lang="es-CO" smtClean="0"/>
              <a:t>‹Nº›</a:t>
            </a:fld>
            <a:endParaRPr lang="es-CO"/>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77875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m4a"/><Relationship Id="rId7" Type="http://schemas.openxmlformats.org/officeDocument/2006/relationships/image" Target="../media/image1.png"/><Relationship Id="rId2" Type="http://schemas.microsoft.com/office/2007/relationships/media" Target="../media/media1.m4a"/><Relationship Id="rId1" Type="http://schemas.openxmlformats.org/officeDocument/2006/relationships/tags" Target="../tags/tag1.xml"/><Relationship Id="rId6" Type="http://schemas.microsoft.com/office/2017/06/relationships/model3d" Target="../media/model3d1.glb"/><Relationship Id="rId11" Type="http://schemas.openxmlformats.org/officeDocument/2006/relationships/image" Target="../media/image5.png"/><Relationship Id="rId5" Type="http://schemas.openxmlformats.org/officeDocument/2006/relationships/notesSlide" Target="../notesSlides/notesSlide1.xml"/><Relationship Id="rId10"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audio" Target="../media/media10.m4a"/><Relationship Id="rId7" Type="http://schemas.openxmlformats.org/officeDocument/2006/relationships/image" Target="../media/image20.png"/><Relationship Id="rId2" Type="http://schemas.microsoft.com/office/2007/relationships/media" Target="../media/media10.m4a"/><Relationship Id="rId1" Type="http://schemas.openxmlformats.org/officeDocument/2006/relationships/tags" Target="../tags/tag7.xml"/><Relationship Id="rId6" Type="http://schemas.openxmlformats.org/officeDocument/2006/relationships/slideLayout" Target="../slideLayouts/slideLayout2.xml"/><Relationship Id="rId11" Type="http://schemas.openxmlformats.org/officeDocument/2006/relationships/image" Target="../media/image5.png"/><Relationship Id="rId5" Type="http://schemas.openxmlformats.org/officeDocument/2006/relationships/audio" Target="../media/media11.m4a"/><Relationship Id="rId10" Type="http://schemas.openxmlformats.org/officeDocument/2006/relationships/image" Target="../media/image23.png"/><Relationship Id="rId4" Type="http://schemas.microsoft.com/office/2007/relationships/media" Target="../media/media11.m4a"/><Relationship Id="rId9" Type="http://schemas.openxmlformats.org/officeDocument/2006/relationships/image" Target="../media/image22.png"/></Relationships>
</file>

<file path=ppt/slides/_rels/slide11.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audio" Target="../media/media12.m4a"/><Relationship Id="rId7" Type="http://schemas.microsoft.com/office/2017/06/relationships/model3d" Target="../media/model3d3.glb"/><Relationship Id="rId2" Type="http://schemas.microsoft.com/office/2007/relationships/media" Target="../media/media12.m4a"/><Relationship Id="rId1" Type="http://schemas.openxmlformats.org/officeDocument/2006/relationships/tags" Target="../tags/tag8.xml"/><Relationship Id="rId6" Type="http://schemas.openxmlformats.org/officeDocument/2006/relationships/slideLayout" Target="../slideLayouts/slideLayout2.xml"/><Relationship Id="rId5" Type="http://schemas.openxmlformats.org/officeDocument/2006/relationships/audio" Target="../media/media13.m4a"/><Relationship Id="rId4" Type="http://schemas.microsoft.com/office/2007/relationships/media" Target="../media/media13.m4a"/><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2.m4a"/><Relationship Id="rId7" Type="http://schemas.openxmlformats.org/officeDocument/2006/relationships/image" Target="../media/image1.png"/><Relationship Id="rId2" Type="http://schemas.microsoft.com/office/2007/relationships/media" Target="../media/media2.m4a"/><Relationship Id="rId1" Type="http://schemas.openxmlformats.org/officeDocument/2006/relationships/tags" Target="../tags/tag2.xml"/><Relationship Id="rId6" Type="http://schemas.microsoft.com/office/2017/06/relationships/model3d" Target="../media/model3d1.glb"/><Relationship Id="rId11" Type="http://schemas.openxmlformats.org/officeDocument/2006/relationships/image" Target="../media/image5.png"/><Relationship Id="rId5" Type="http://schemas.openxmlformats.org/officeDocument/2006/relationships/notesSlide" Target="../notesSlides/notesSlide2.xml"/><Relationship Id="rId10" Type="http://schemas.openxmlformats.org/officeDocument/2006/relationships/image" Target="../media/image6.png"/><Relationship Id="rId4" Type="http://schemas.openxmlformats.org/officeDocument/2006/relationships/slideLayout" Target="../slideLayouts/slideLayout4.xml"/><Relationship Id="rId9"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5.png"/><Relationship Id="rId2" Type="http://schemas.microsoft.com/office/2007/relationships/media" Target="../media/media3.m4a"/><Relationship Id="rId1" Type="http://schemas.openxmlformats.org/officeDocument/2006/relationships/tags" Target="../tags/tag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5.png"/><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5.xml"/><Relationship Id="rId6" Type="http://schemas.openxmlformats.org/officeDocument/2006/relationships/image" Target="../media/image5.png"/><Relationship Id="rId5" Type="http://schemas.openxmlformats.org/officeDocument/2006/relationships/image" Target="../media/image11.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3.png"/><Relationship Id="rId5" Type="http://schemas.microsoft.com/office/2017/06/relationships/model3d" Target="../media/model3d2.glb"/><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slideLayout" Target="../slideLayouts/slideLayout2.xml"/><Relationship Id="rId7" Type="http://schemas.openxmlformats.org/officeDocument/2006/relationships/image" Target="../media/image17.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5.xml"/><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5.png"/><Relationship Id="rId2" Type="http://schemas.microsoft.com/office/2007/relationships/media" Target="../media/media9.m4a"/><Relationship Id="rId1" Type="http://schemas.openxmlformats.org/officeDocument/2006/relationships/tags" Target="../tags/tag6.xml"/><Relationship Id="rId6" Type="http://schemas.openxmlformats.org/officeDocument/2006/relationships/image" Target="../media/image19.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Marcador de contenido 11">
            <a:extLst>
              <a:ext uri="{FF2B5EF4-FFF2-40B4-BE49-F238E27FC236}">
                <a16:creationId xmlns:a16="http://schemas.microsoft.com/office/drawing/2014/main" id="{9267143E-425F-4343-9BF3-45FB36EEE4DB}"/>
              </a:ext>
            </a:extLst>
          </p:cNvPr>
          <p:cNvSpPr>
            <a:spLocks noGrp="1"/>
          </p:cNvSpPr>
          <p:nvPr>
            <p:ph sz="half" idx="1"/>
          </p:nvPr>
        </p:nvSpPr>
        <p:spPr>
          <a:xfrm>
            <a:off x="1871565" y="1684549"/>
            <a:ext cx="7839269" cy="4351338"/>
          </a:xfrm>
        </p:spPr>
        <p:txBody>
          <a:bodyPr/>
          <a:lstStyle/>
          <a:p>
            <a:pPr marL="0" indent="0" algn="just">
              <a:buNone/>
            </a:pPr>
            <a:r>
              <a:rPr lang="es-ES" dirty="0"/>
              <a:t>¿Es posible predecir el nivel de obesidad de una persona a partir de sus hábitos alimenticios, antecedentes familiares y condición física con una precisión superior al 80%?</a:t>
            </a:r>
            <a:endParaRPr lang="es-CO" dirty="0"/>
          </a:p>
        </p:txBody>
      </p:sp>
      <mc:AlternateContent xmlns:mc="http://schemas.openxmlformats.org/markup-compatibility/2006">
        <mc:Choice xmlns:am3d="http://schemas.microsoft.com/office/drawing/2017/model3d" Requires="am3d">
          <p:graphicFrame>
            <p:nvGraphicFramePr>
              <p:cNvPr id="14" name="Marcador de contenido 13" descr="Personaje en forma">
                <a:extLst>
                  <a:ext uri="{FF2B5EF4-FFF2-40B4-BE49-F238E27FC236}">
                    <a16:creationId xmlns:a16="http://schemas.microsoft.com/office/drawing/2014/main" id="{A581D906-C4CB-46AD-BEC3-B50DA5AC112F}"/>
                  </a:ext>
                </a:extLst>
              </p:cNvPr>
              <p:cNvGraphicFramePr>
                <a:graphicFrameLocks noGrp="1" noChangeAspect="1"/>
              </p:cNvGraphicFramePr>
              <p:nvPr>
                <p:ph sz="half" idx="2"/>
                <p:extLst>
                  <p:ext uri="{D42A27DB-BD31-4B8C-83A1-F6EECF244321}">
                    <p14:modId xmlns:p14="http://schemas.microsoft.com/office/powerpoint/2010/main" val="2056417292"/>
                  </p:ext>
                </p:extLst>
              </p:nvPr>
            </p:nvGraphicFramePr>
            <p:xfrm>
              <a:off x="8703896" y="1731202"/>
              <a:ext cx="4029158" cy="3519000"/>
            </p:xfrm>
            <a:graphic>
              <a:graphicData uri="http://schemas.microsoft.com/office/drawing/2017/model3d">
                <am3d:model3d r:embed="rId6">
                  <am3d:spPr>
                    <a:xfrm>
                      <a:off x="0" y="0"/>
                      <a:ext cx="4029158" cy="3519000"/>
                    </a:xfrm>
                    <a:prstGeom prst="rect">
                      <a:avLst/>
                    </a:prstGeom>
                  </am3d:spPr>
                  <am3d:camera>
                    <am3d:pos x="0" y="0" z="69659585"/>
                    <am3d:up dx="0" dy="36000000" dz="0"/>
                    <am3d:lookAt x="0" y="0" z="0"/>
                    <am3d:perspective fov="2700000"/>
                  </am3d:camera>
                  <am3d:trans>
                    <am3d:meterPerModelUnit n="4442295" d="1000000"/>
                    <am3d:preTrans dx="485928" dy="-15374063" dz="-4336129"/>
                    <am3d:scale>
                      <am3d:sx n="1000000" d="1000000"/>
                      <am3d:sy n="1000000" d="1000000"/>
                      <am3d:sz n="1000000" d="1000000"/>
                    </am3d:scale>
                    <am3d:rot/>
                    <am3d:postTrans dx="0" dy="0" dz="0"/>
                  </am3d:trans>
                  <am3d:raster rName="Office3DRenderer" rVer="16.0.8326">
                    <am3d:blip r:embed="rId7"/>
                  </am3d:raster>
                  <am3d:extLst>
                    <a:ext uri="{9A65AA19-BECB-4387-8358-8AD5134E1D82}">
                      <a3danim:embedAnim xmlns:a3danim="http://schemas.microsoft.com/office/drawing/2018/animation/model3d" animId="0">
                        <a3danim:animPr length="9966" count="indefinite"/>
                      </a3danim:embedAnim>
                    </a:ext>
                    <a:ext uri="{E9DE012E-A134-456F-84FE-255F9AAD75C6}">
                      <a3danim:posterFrame xmlns:a3danim="http://schemas.microsoft.com/office/drawing/2018/animation/model3d" animId="0"/>
                    </a:ext>
                  </am3d:extLst>
                  <am3d:objViewport viewportSz="536371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4" name="Marcador de contenido 13" descr="Personaje en forma">
                <a:extLst>
                  <a:ext uri="{FF2B5EF4-FFF2-40B4-BE49-F238E27FC236}">
                    <a16:creationId xmlns:a16="http://schemas.microsoft.com/office/drawing/2014/main" id="{A581D906-C4CB-46AD-BEC3-B50DA5AC112F}"/>
                  </a:ext>
                </a:extLst>
              </p:cNvPr>
              <p:cNvPicPr>
                <a:picLocks noGrp="1" noRot="1" noChangeAspect="1" noMove="1" noResize="1" noEditPoints="1" noAdjustHandles="1" noChangeArrowheads="1" noChangeShapeType="1" noCrop="1"/>
              </p:cNvPicPr>
              <p:nvPr/>
            </p:nvPicPr>
            <p:blipFill>
              <a:blip r:embed="rId7"/>
              <a:stretch>
                <a:fillRect/>
              </a:stretch>
            </p:blipFill>
            <p:spPr>
              <a:xfrm>
                <a:off x="8703896" y="1731202"/>
                <a:ext cx="4029158" cy="3519000"/>
              </a:xfrm>
              <a:prstGeom prst="rect">
                <a:avLst/>
              </a:prstGeom>
            </p:spPr>
          </p:pic>
        </mc:Fallback>
      </mc:AlternateContent>
      <p:pic>
        <p:nvPicPr>
          <p:cNvPr id="17" name="Gráfico 16" descr="Marca de verificación con relleno sólido">
            <a:extLst>
              <a:ext uri="{FF2B5EF4-FFF2-40B4-BE49-F238E27FC236}">
                <a16:creationId xmlns:a16="http://schemas.microsoft.com/office/drawing/2014/main" id="{5460BE26-746D-4A90-AB43-C03B588C238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473525" y="1512545"/>
            <a:ext cx="463355" cy="463355"/>
          </a:xfrm>
          <a:prstGeom prst="rect">
            <a:avLst/>
          </a:prstGeom>
        </p:spPr>
      </p:pic>
      <p:sp>
        <p:nvSpPr>
          <p:cNvPr id="18" name="Rectángulo 17">
            <a:extLst>
              <a:ext uri="{FF2B5EF4-FFF2-40B4-BE49-F238E27FC236}">
                <a16:creationId xmlns:a16="http://schemas.microsoft.com/office/drawing/2014/main" id="{DEA840B0-14F6-4F7E-A127-714D6455042A}"/>
              </a:ext>
            </a:extLst>
          </p:cNvPr>
          <p:cNvSpPr/>
          <p:nvPr/>
        </p:nvSpPr>
        <p:spPr>
          <a:xfrm>
            <a:off x="3313411" y="126922"/>
            <a:ext cx="5565178" cy="923330"/>
          </a:xfrm>
          <a:prstGeom prst="rect">
            <a:avLst/>
          </a:prstGeom>
          <a:noFill/>
        </p:spPr>
        <p:txBody>
          <a:bodyPr wrap="none" lIns="91440" tIns="45720" rIns="91440" bIns="45720">
            <a:spAutoFit/>
          </a:bodyPr>
          <a:lstStyle/>
          <a:p>
            <a:pPr algn="ctr"/>
            <a:r>
              <a:rPr lang="es-ES"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PREGUNTA SMART</a:t>
            </a:r>
          </a:p>
        </p:txBody>
      </p:sp>
      <p:pic>
        <p:nvPicPr>
          <p:cNvPr id="23" name="Imagen 22">
            <a:extLst>
              <a:ext uri="{FF2B5EF4-FFF2-40B4-BE49-F238E27FC236}">
                <a16:creationId xmlns:a16="http://schemas.microsoft.com/office/drawing/2014/main" id="{BA4D42DB-C852-406C-A146-AB18948E64E0}"/>
              </a:ext>
            </a:extLst>
          </p:cNvPr>
          <p:cNvPicPr>
            <a:picLocks noChangeAspect="1"/>
          </p:cNvPicPr>
          <p:nvPr/>
        </p:nvPicPr>
        <p:blipFill>
          <a:blip r:embed="rId10"/>
          <a:stretch>
            <a:fillRect/>
          </a:stretch>
        </p:blipFill>
        <p:spPr>
          <a:xfrm>
            <a:off x="793102" y="2903263"/>
            <a:ext cx="8794711" cy="2393592"/>
          </a:xfrm>
          <a:prstGeom prst="rect">
            <a:avLst/>
          </a:prstGeom>
        </p:spPr>
      </p:pic>
      <p:pic>
        <p:nvPicPr>
          <p:cNvPr id="34" name="Audio 33">
            <a:hlinkClick r:id="" action="ppaction://media"/>
            <a:extLst>
              <a:ext uri="{FF2B5EF4-FFF2-40B4-BE49-F238E27FC236}">
                <a16:creationId xmlns:a16="http://schemas.microsoft.com/office/drawing/2014/main" id="{A550246D-6133-4C6E-9092-850E56D07E8C}"/>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742069898"/>
      </p:ext>
    </p:extLst>
  </p:cSld>
  <p:clrMapOvr>
    <a:masterClrMapping/>
  </p:clrMapOvr>
  <mc:AlternateContent xmlns:mc="http://schemas.openxmlformats.org/markup-compatibility/2006">
    <mc:Choice xmlns:p14="http://schemas.microsoft.com/office/powerpoint/2010/main" Requires="p14">
      <p:transition spd="slow" p14:dur="2000" advTm="58972"/>
    </mc:Choice>
    <mc:Fallback>
      <p:transition spd="slow" advTm="58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par>
                                <p:cTn id="7" presetID="100" presetClass="emph" presetSubtype="1" repeatCount="indefinite" fill="hold" nodeType="withEffect">
                                  <p:stCondLst>
                                    <p:cond delay="0"/>
                                  </p:stCondLst>
                                  <p:childTnLst>
                                    <p:anim calcmode="lin" valueType="num">
                                      <p:cBhvr>
                                        <p:cTn id="8" dur="9967" fill="hold"/>
                                        <p:tgtEl>
                                          <p:spTgt spid="14"/>
                                        </p:tgtEl>
                                        <p:attrNameLst>
                                          <p:attrName>embedded1</p:attrName>
                                        </p:attrNameLst>
                                      </p:cBhvr>
                                      <p:tavLst>
                                        <p:tav tm="0">
                                          <p:val>
                                            <p:fltVal val="0"/>
                                          </p:val>
                                        </p:tav>
                                        <p:tav tm="100000">
                                          <p:val>
                                            <p:fltVal val="1"/>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34"/>
                </p:tgtEl>
              </p:cMediaNode>
            </p:audio>
          </p:childTnLst>
        </p:cTn>
      </p:par>
    </p:tnLst>
    <p:bldLst>
      <p:bldP spid="1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95E3272E-BBC0-4DAA-98F8-3157311B09A6}"/>
              </a:ext>
            </a:extLst>
          </p:cNvPr>
          <p:cNvSpPr/>
          <p:nvPr/>
        </p:nvSpPr>
        <p:spPr>
          <a:xfrm>
            <a:off x="3029687" y="390316"/>
            <a:ext cx="6132641" cy="923330"/>
          </a:xfrm>
          <a:prstGeom prst="rect">
            <a:avLst/>
          </a:prstGeom>
          <a:noFill/>
        </p:spPr>
        <p:txBody>
          <a:bodyPr wrap="none" lIns="91440" tIns="45720" rIns="91440" bIns="45720">
            <a:spAutoFit/>
          </a:bodyPr>
          <a:lstStyle/>
          <a:p>
            <a:pPr algn="ctr"/>
            <a:r>
              <a:rPr lang="es-CO"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Modelo y Evaluación</a:t>
            </a:r>
          </a:p>
        </p:txBody>
      </p:sp>
      <p:pic>
        <p:nvPicPr>
          <p:cNvPr id="6" name="Imagen 5">
            <a:extLst>
              <a:ext uri="{FF2B5EF4-FFF2-40B4-BE49-F238E27FC236}">
                <a16:creationId xmlns:a16="http://schemas.microsoft.com/office/drawing/2014/main" id="{27CC682E-6E4F-4083-AB37-2F00A7BCB4E2}"/>
              </a:ext>
            </a:extLst>
          </p:cNvPr>
          <p:cNvPicPr>
            <a:picLocks noChangeAspect="1"/>
          </p:cNvPicPr>
          <p:nvPr/>
        </p:nvPicPr>
        <p:blipFill>
          <a:blip r:embed="rId7"/>
          <a:stretch>
            <a:fillRect/>
          </a:stretch>
        </p:blipFill>
        <p:spPr>
          <a:xfrm>
            <a:off x="282780" y="4794365"/>
            <a:ext cx="3440134" cy="1778218"/>
          </a:xfrm>
          <a:prstGeom prst="rect">
            <a:avLst/>
          </a:prstGeom>
        </p:spPr>
      </p:pic>
      <p:pic>
        <p:nvPicPr>
          <p:cNvPr id="8" name="Imagen 7">
            <a:extLst>
              <a:ext uri="{FF2B5EF4-FFF2-40B4-BE49-F238E27FC236}">
                <a16:creationId xmlns:a16="http://schemas.microsoft.com/office/drawing/2014/main" id="{854C2B79-6FC1-482C-8DB7-394CE8ABBB00}"/>
              </a:ext>
            </a:extLst>
          </p:cNvPr>
          <p:cNvPicPr>
            <a:picLocks noChangeAspect="1"/>
          </p:cNvPicPr>
          <p:nvPr/>
        </p:nvPicPr>
        <p:blipFill>
          <a:blip r:embed="rId8"/>
          <a:stretch>
            <a:fillRect/>
          </a:stretch>
        </p:blipFill>
        <p:spPr>
          <a:xfrm>
            <a:off x="282781" y="1370470"/>
            <a:ext cx="4018632" cy="1530634"/>
          </a:xfrm>
          <a:prstGeom prst="rect">
            <a:avLst/>
          </a:prstGeom>
        </p:spPr>
      </p:pic>
      <p:pic>
        <p:nvPicPr>
          <p:cNvPr id="10" name="Imagen 9">
            <a:extLst>
              <a:ext uri="{FF2B5EF4-FFF2-40B4-BE49-F238E27FC236}">
                <a16:creationId xmlns:a16="http://schemas.microsoft.com/office/drawing/2014/main" id="{869FEBB4-D874-4A00-AC54-3240B0D6A1CC}"/>
              </a:ext>
            </a:extLst>
          </p:cNvPr>
          <p:cNvPicPr>
            <a:picLocks noChangeAspect="1"/>
          </p:cNvPicPr>
          <p:nvPr/>
        </p:nvPicPr>
        <p:blipFill>
          <a:blip r:embed="rId9"/>
          <a:stretch>
            <a:fillRect/>
          </a:stretch>
        </p:blipFill>
        <p:spPr>
          <a:xfrm>
            <a:off x="282780" y="2957929"/>
            <a:ext cx="4018633" cy="1769614"/>
          </a:xfrm>
          <a:prstGeom prst="rect">
            <a:avLst/>
          </a:prstGeom>
        </p:spPr>
      </p:pic>
      <p:pic>
        <p:nvPicPr>
          <p:cNvPr id="12" name="Imagen 11">
            <a:extLst>
              <a:ext uri="{FF2B5EF4-FFF2-40B4-BE49-F238E27FC236}">
                <a16:creationId xmlns:a16="http://schemas.microsoft.com/office/drawing/2014/main" id="{1445E4AE-8EE7-440B-B0D3-DDB4BF240489}"/>
              </a:ext>
            </a:extLst>
          </p:cNvPr>
          <p:cNvPicPr>
            <a:picLocks noChangeAspect="1"/>
          </p:cNvPicPr>
          <p:nvPr/>
        </p:nvPicPr>
        <p:blipFill>
          <a:blip r:embed="rId10"/>
          <a:stretch>
            <a:fillRect/>
          </a:stretch>
        </p:blipFill>
        <p:spPr>
          <a:xfrm>
            <a:off x="6815428" y="1756258"/>
            <a:ext cx="2757779" cy="4484424"/>
          </a:xfrm>
          <a:prstGeom prst="rect">
            <a:avLst/>
          </a:prstGeom>
        </p:spPr>
      </p:pic>
      <p:pic>
        <p:nvPicPr>
          <p:cNvPr id="13" name="Claro Alt Cali 7">
            <a:hlinkClick r:id="" action="ppaction://media"/>
            <a:extLst>
              <a:ext uri="{FF2B5EF4-FFF2-40B4-BE49-F238E27FC236}">
                <a16:creationId xmlns:a16="http://schemas.microsoft.com/office/drawing/2014/main" id="{3EC5AB68-1193-452B-A3EC-4C89D5E5170B}"/>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0682288" y="5568950"/>
            <a:ext cx="609600" cy="609600"/>
          </a:xfrm>
          <a:prstGeom prst="rect">
            <a:avLst/>
          </a:prstGeom>
        </p:spPr>
      </p:pic>
      <p:pic>
        <p:nvPicPr>
          <p:cNvPr id="14" name="Audio 13">
            <a:hlinkClick r:id="" action="ppaction://media"/>
            <a:extLst>
              <a:ext uri="{FF2B5EF4-FFF2-40B4-BE49-F238E27FC236}">
                <a16:creationId xmlns:a16="http://schemas.microsoft.com/office/drawing/2014/main" id="{B2413BE5-7569-445A-9D09-58F8E62A3CD6}"/>
              </a:ext>
            </a:extLst>
          </p:cNvPr>
          <p:cNvPicPr>
            <a:picLocks noChangeAspect="1"/>
          </p:cNvPicPr>
          <p:nvPr>
            <a:audioFile r:link="rId5"/>
            <p:extLst>
              <p:ext uri="{DAA4B4D4-6D71-4841-9C94-3DE7FCFB9230}">
                <p14:media xmlns:p14="http://schemas.microsoft.com/office/powerpoint/2010/main" r:embed="rId4"/>
              </p:ext>
            </p:extLst>
          </p:nvPr>
        </p:nvPicPr>
        <p:blipFill>
          <a:blip r:embed="rId11"/>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1041593985"/>
      </p:ext>
    </p:extLst>
  </p:cSld>
  <p:clrMapOvr>
    <a:masterClrMapping/>
  </p:clrMapOvr>
  <mc:AlternateContent xmlns:mc="http://schemas.openxmlformats.org/markup-compatibility/2006">
    <mc:Choice xmlns:p14="http://schemas.microsoft.com/office/powerpoint/2010/main" Requires="p14">
      <p:transition spd="slow" p14:dur="2000" advTm="41016"/>
    </mc:Choice>
    <mc:Fallback>
      <p:transition spd="slow" advTm="410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mediacall" presetSubtype="0" fill="hold" nodeType="clickEffect">
                                  <p:stCondLst>
                                    <p:cond delay="0"/>
                                  </p:stCondLst>
                                  <p:childTnLst>
                                    <p:cmd type="call" cmd="playFrom(0.0)">
                                      <p:cBhvr>
                                        <p:cTn id="17" dur="33322"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8" fill="hold" display="0">
                  <p:stCondLst>
                    <p:cond delay="indefinite"/>
                  </p:stCondLst>
                  <p:endCondLst>
                    <p:cond evt="onStopAudio" delay="0">
                      <p:tgtEl>
                        <p:sldTgt/>
                      </p:tgtEl>
                    </p:cond>
                  </p:endCondLst>
                </p:cTn>
                <p:tgtEl>
                  <p:spTgt spid="13"/>
                </p:tgtEl>
              </p:cMediaNode>
            </p:audio>
            <p:audio isNarration="1">
              <p:cMediaNode vol="80000" showWhenStopped="0">
                <p:cTn id="19" fill="hold" display="0">
                  <p:stCondLst>
                    <p:cond delay="indefinite"/>
                  </p:stCondLst>
                  <p:endCondLst>
                    <p:cond evt="onStopAudio" delay="0">
                      <p:tgtEl>
                        <p:sldTgt/>
                      </p:tgtEl>
                    </p:cond>
                  </p:endCondLst>
                </p:cTn>
                <p:tgtEl>
                  <p:spTgt spid="14"/>
                </p:tgtEl>
              </p:cMediaNode>
            </p:audio>
          </p:childTnLst>
        </p:cTn>
      </p:par>
    </p:tnLst>
    <p:bldLst>
      <p:bldP spid="4" grpId="0"/>
    </p:bldLst>
  </p:timing>
  <p:extLst>
    <p:ext uri="{E180D4A7-C9FB-4DFB-919C-405C955672EB}">
      <p14:showEvtLst xmlns:p14="http://schemas.microsoft.com/office/powerpoint/2010/main">
        <p14:playEvt time="35633" objId="13"/>
        <p14:pauseEvt time="39639" objId="13"/>
        <p14:seekEvt time="39639" objId="13" seek="3929"/>
        <p14:resumeEvt time="39640" objId="13"/>
        <p14:stopEvt time="40551" objId="13"/>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Marcador de contenido 3" descr="Hojas cayendo">
                <a:extLst>
                  <a:ext uri="{FF2B5EF4-FFF2-40B4-BE49-F238E27FC236}">
                    <a16:creationId xmlns:a16="http://schemas.microsoft.com/office/drawing/2014/main" id="{CD380D4F-CCE7-4364-A3E1-26DBAB657789}"/>
                  </a:ext>
                </a:extLst>
              </p:cNvPr>
              <p:cNvGraphicFramePr>
                <a:graphicFrameLocks noGrp="1" noChangeAspect="1"/>
              </p:cNvGraphicFramePr>
              <p:nvPr>
                <p:ph idx="1"/>
                <p:extLst>
                  <p:ext uri="{D42A27DB-BD31-4B8C-83A1-F6EECF244321}">
                    <p14:modId xmlns:p14="http://schemas.microsoft.com/office/powerpoint/2010/main" val="943804135"/>
                  </p:ext>
                </p:extLst>
              </p:nvPr>
            </p:nvGraphicFramePr>
            <p:xfrm>
              <a:off x="2939143" y="0"/>
              <a:ext cx="6083558" cy="4633696"/>
            </p:xfrm>
            <a:graphic>
              <a:graphicData uri="http://schemas.microsoft.com/office/drawing/2017/model3d">
                <am3d:model3d r:embed="rId7">
                  <am3d:spPr>
                    <a:xfrm>
                      <a:off x="0" y="0"/>
                      <a:ext cx="6083558" cy="4633696"/>
                    </a:xfrm>
                    <a:prstGeom prst="rect">
                      <a:avLst/>
                    </a:prstGeom>
                  </am3d:spPr>
                  <am3d:camera>
                    <am3d:pos x="0" y="0" z="67862767"/>
                    <am3d:up dx="0" dy="36000000" dz="0"/>
                    <am3d:lookAt x="0" y="0" z="0"/>
                    <am3d:perspective fov="2700000"/>
                  </am3d:camera>
                  <am3d:trans>
                    <am3d:meterPerModelUnit n="2467388" d="1000000"/>
                    <am3d:preTrans dx="-789368" dy="-13974392" dz="-636592"/>
                    <am3d:scale>
                      <am3d:sx n="1000000" d="1000000"/>
                      <am3d:sy n="1000000" d="1000000"/>
                      <am3d:sz n="1000000" d="1000000"/>
                    </am3d:scale>
                    <am3d:rot/>
                    <am3d:postTrans dx="0" dy="0" dz="0"/>
                  </am3d:trans>
                  <am3d:raster rName="Office3DRenderer" rVer="16.0.8326">
                    <am3d:blip r:embed="rId8"/>
                  </am3d:raster>
                  <am3d:extLst>
                    <a:ext uri="{9A65AA19-BECB-4387-8358-8AD5134E1D82}">
                      <a3danim:embedAnim xmlns:a3danim="http://schemas.microsoft.com/office/drawing/2018/animation/model3d" animId="0">
                        <a3danim:animPr length="10100" count="indefinite"/>
                      </a3danim:embedAnim>
                    </a:ext>
                    <a:ext uri="{E9DE012E-A134-456F-84FE-255F9AAD75C6}">
                      <a3danim:posterFrame xmlns:a3danim="http://schemas.microsoft.com/office/drawing/2018/animation/model3d" animId="0"/>
                    </a:ext>
                  </am3d:extLst>
                  <am3d:objViewport viewportSz="77159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Marcador de contenido 3" descr="Hojas cayendo">
                <a:extLst>
                  <a:ext uri="{FF2B5EF4-FFF2-40B4-BE49-F238E27FC236}">
                    <a16:creationId xmlns:a16="http://schemas.microsoft.com/office/drawing/2014/main" id="{CD380D4F-CCE7-4364-A3E1-26DBAB657789}"/>
                  </a:ext>
                </a:extLst>
              </p:cNvPr>
              <p:cNvPicPr>
                <a:picLocks noGrp="1" noRot="1" noChangeAspect="1" noMove="1" noResize="1" noEditPoints="1" noAdjustHandles="1" noChangeArrowheads="1" noChangeShapeType="1" noCrop="1"/>
              </p:cNvPicPr>
              <p:nvPr/>
            </p:nvPicPr>
            <p:blipFill>
              <a:blip r:embed="rId8"/>
              <a:stretch>
                <a:fillRect/>
              </a:stretch>
            </p:blipFill>
            <p:spPr>
              <a:xfrm>
                <a:off x="2939143" y="0"/>
                <a:ext cx="6083558" cy="4633696"/>
              </a:xfrm>
              <a:prstGeom prst="rect">
                <a:avLst/>
              </a:prstGeom>
            </p:spPr>
          </p:pic>
        </mc:Fallback>
      </mc:AlternateContent>
      <p:sp>
        <p:nvSpPr>
          <p:cNvPr id="5" name="Rectángulo 4">
            <a:extLst>
              <a:ext uri="{FF2B5EF4-FFF2-40B4-BE49-F238E27FC236}">
                <a16:creationId xmlns:a16="http://schemas.microsoft.com/office/drawing/2014/main" id="{2738A2C8-92B9-481E-ACCE-78E6343A1DCB}"/>
              </a:ext>
            </a:extLst>
          </p:cNvPr>
          <p:cNvSpPr/>
          <p:nvPr/>
        </p:nvSpPr>
        <p:spPr>
          <a:xfrm>
            <a:off x="4437542" y="390316"/>
            <a:ext cx="3316935" cy="923330"/>
          </a:xfrm>
          <a:prstGeom prst="rect">
            <a:avLst/>
          </a:prstGeom>
          <a:noFill/>
        </p:spPr>
        <p:txBody>
          <a:bodyPr wrap="none" lIns="91440" tIns="45720" rIns="91440" bIns="45720">
            <a:spAutoFit/>
          </a:bodyPr>
          <a:lstStyle/>
          <a:p>
            <a:pPr algn="ctr"/>
            <a:r>
              <a:rPr lang="es-CO"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Conclusión</a:t>
            </a:r>
          </a:p>
        </p:txBody>
      </p:sp>
      <p:pic>
        <p:nvPicPr>
          <p:cNvPr id="6" name="Claro Alt Cali 8">
            <a:hlinkClick r:id="" action="ppaction://media"/>
            <a:extLst>
              <a:ext uri="{FF2B5EF4-FFF2-40B4-BE49-F238E27FC236}">
                <a16:creationId xmlns:a16="http://schemas.microsoft.com/office/drawing/2014/main" id="{5FB53BE2-3AD8-431C-83FC-5961264840CB}"/>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9693275" y="5195888"/>
            <a:ext cx="609600" cy="609600"/>
          </a:xfrm>
          <a:prstGeom prst="rect">
            <a:avLst/>
          </a:prstGeom>
        </p:spPr>
      </p:pic>
      <p:pic>
        <p:nvPicPr>
          <p:cNvPr id="7" name="Audio 6">
            <a:hlinkClick r:id="" action="ppaction://media"/>
            <a:extLst>
              <a:ext uri="{FF2B5EF4-FFF2-40B4-BE49-F238E27FC236}">
                <a16:creationId xmlns:a16="http://schemas.microsoft.com/office/drawing/2014/main" id="{2B05065D-A0D0-4D25-A8F5-1F91C9495BE6}"/>
              </a:ext>
            </a:extLst>
          </p:cNvPr>
          <p:cNvPicPr>
            <a:picLocks noChangeAspect="1"/>
          </p:cNvPicPr>
          <p:nvPr>
            <a:audioFile r:link="rId5"/>
            <p:extLst>
              <p:ext uri="{DAA4B4D4-6D71-4841-9C94-3DE7FCFB9230}">
                <p14:media xmlns:p14="http://schemas.microsoft.com/office/powerpoint/2010/main" r:embed="rId4"/>
              </p:ext>
            </p:extLst>
          </p:nvPr>
        </p:nvPicPr>
        <p:blipFill>
          <a:blip r:embed="rId9"/>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211587224"/>
      </p:ext>
    </p:extLst>
  </p:cSld>
  <p:clrMapOvr>
    <a:masterClrMapping/>
  </p:clrMapOvr>
  <mc:AlternateContent xmlns:mc="http://schemas.openxmlformats.org/markup-compatibility/2006">
    <mc:Choice xmlns:p14="http://schemas.microsoft.com/office/powerpoint/2010/main" Requires="p14">
      <p:transition spd="slow" p14:dur="2000" advTm="29274"/>
    </mc:Choice>
    <mc:Fallback>
      <p:transition spd="slow" advTm="29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00" presetClass="emph" presetSubtype="1" repeatCount="indefinite" fill="hold" nodeType="withEffect">
                                  <p:stCondLst>
                                    <p:cond delay="0"/>
                                  </p:stCondLst>
                                  <p:childTnLst>
                                    <p:anim calcmode="lin" valueType="num">
                                      <p:cBhvr>
                                        <p:cTn id="8" dur="10100" fill="hold"/>
                                        <p:tgtEl>
                                          <p:spTgt spid="4"/>
                                        </p:tgtEl>
                                        <p:attrNameLst>
                                          <p:attrName>embedded1</p:attrName>
                                        </p:attrNameLst>
                                      </p:cBhvr>
                                      <p:tavLst>
                                        <p:tav tm="0">
                                          <p:val>
                                            <p:fltVal val="0"/>
                                          </p:val>
                                        </p:tav>
                                        <p:tav tm="100000">
                                          <p:val>
                                            <p:fltVal val="1"/>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3042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0" fill="hold" display="0">
                  <p:stCondLst>
                    <p:cond delay="indefinite"/>
                  </p:stCondLst>
                  <p:endCondLst>
                    <p:cond evt="onStopAudio" delay="0">
                      <p:tgtEl>
                        <p:sldTgt/>
                      </p:tgtEl>
                    </p:cond>
                  </p:endCondLst>
                </p:cTn>
                <p:tgtEl>
                  <p:spTgt spid="6"/>
                </p:tgtEl>
              </p:cMediaNode>
            </p:audio>
            <p:audio isNarration="1">
              <p:cMediaNode vol="80000" showWhenStopped="0">
                <p:cTn id="21" fill="hold" display="0">
                  <p:stCondLst>
                    <p:cond delay="indefinite"/>
                  </p:stCondLst>
                  <p:endCondLst>
                    <p:cond evt="onStopAudio" delay="0">
                      <p:tgtEl>
                        <p:sldTgt/>
                      </p:tgtEl>
                    </p:cond>
                  </p:endCondLst>
                </p:cTn>
                <p:tgtEl>
                  <p:spTgt spid="7"/>
                </p:tgtEl>
              </p:cMediaNode>
            </p:audio>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Marcador de contenido 11">
            <a:extLst>
              <a:ext uri="{FF2B5EF4-FFF2-40B4-BE49-F238E27FC236}">
                <a16:creationId xmlns:a16="http://schemas.microsoft.com/office/drawing/2014/main" id="{9267143E-425F-4343-9BF3-45FB36EEE4DB}"/>
              </a:ext>
            </a:extLst>
          </p:cNvPr>
          <p:cNvSpPr>
            <a:spLocks noGrp="1"/>
          </p:cNvSpPr>
          <p:nvPr>
            <p:ph sz="half" idx="1"/>
          </p:nvPr>
        </p:nvSpPr>
        <p:spPr>
          <a:xfrm>
            <a:off x="1871565" y="1684549"/>
            <a:ext cx="7839269" cy="4351338"/>
          </a:xfrm>
        </p:spPr>
        <p:txBody>
          <a:bodyPr/>
          <a:lstStyle/>
          <a:p>
            <a:pPr marL="0" indent="0" algn="just">
              <a:buNone/>
            </a:pPr>
            <a:r>
              <a:rPr lang="es-ES" dirty="0"/>
              <a:t>¿Es posible predecir el nivel de obesidad de una persona a partir de sus hábitos alimenticios, antecedentes familiares y condición física con una precisión superior al 80%?</a:t>
            </a:r>
            <a:endParaRPr lang="es-CO" dirty="0"/>
          </a:p>
        </p:txBody>
      </p:sp>
      <mc:AlternateContent xmlns:mc="http://schemas.openxmlformats.org/markup-compatibility/2006">
        <mc:Choice xmlns:am3d="http://schemas.microsoft.com/office/drawing/2017/model3d" Requires="am3d">
          <p:graphicFrame>
            <p:nvGraphicFramePr>
              <p:cNvPr id="14" name="Marcador de contenido 13" descr="Personaje en forma">
                <a:extLst>
                  <a:ext uri="{FF2B5EF4-FFF2-40B4-BE49-F238E27FC236}">
                    <a16:creationId xmlns:a16="http://schemas.microsoft.com/office/drawing/2014/main" id="{A581D906-C4CB-46AD-BEC3-B50DA5AC112F}"/>
                  </a:ext>
                </a:extLst>
              </p:cNvPr>
              <p:cNvGraphicFramePr>
                <a:graphicFrameLocks noGrp="1" noChangeAspect="1"/>
              </p:cNvGraphicFramePr>
              <p:nvPr>
                <p:ph sz="half" idx="2"/>
              </p:nvPr>
            </p:nvGraphicFramePr>
            <p:xfrm>
              <a:off x="8703896" y="1731202"/>
              <a:ext cx="4029158" cy="3519000"/>
            </p:xfrm>
            <a:graphic>
              <a:graphicData uri="http://schemas.microsoft.com/office/drawing/2017/model3d">
                <am3d:model3d r:embed="rId6">
                  <am3d:spPr>
                    <a:xfrm>
                      <a:off x="0" y="0"/>
                      <a:ext cx="4029158" cy="3519000"/>
                    </a:xfrm>
                    <a:prstGeom prst="rect">
                      <a:avLst/>
                    </a:prstGeom>
                  </am3d:spPr>
                  <am3d:camera>
                    <am3d:pos x="0" y="0" z="69659585"/>
                    <am3d:up dx="0" dy="36000000" dz="0"/>
                    <am3d:lookAt x="0" y="0" z="0"/>
                    <am3d:perspective fov="2700000"/>
                  </am3d:camera>
                  <am3d:trans>
                    <am3d:meterPerModelUnit n="4442295" d="1000000"/>
                    <am3d:preTrans dx="485928" dy="-15374063" dz="-4336129"/>
                    <am3d:scale>
                      <am3d:sx n="1000000" d="1000000"/>
                      <am3d:sy n="1000000" d="1000000"/>
                      <am3d:sz n="1000000" d="1000000"/>
                    </am3d:scale>
                    <am3d:rot/>
                    <am3d:postTrans dx="0" dy="0" dz="0"/>
                  </am3d:trans>
                  <am3d:raster rName="Office3DRenderer" rVer="16.0.8326">
                    <am3d:blip r:embed="rId7"/>
                  </am3d:raster>
                  <am3d:extLst>
                    <a:ext uri="{9A65AA19-BECB-4387-8358-8AD5134E1D82}">
                      <a3danim:embedAnim xmlns:a3danim="http://schemas.microsoft.com/office/drawing/2018/animation/model3d" animId="0">
                        <a3danim:animPr length="9966" count="indefinite"/>
                      </a3danim:embedAnim>
                    </a:ext>
                    <a:ext uri="{E9DE012E-A134-456F-84FE-255F9AAD75C6}">
                      <a3danim:posterFrame xmlns:a3danim="http://schemas.microsoft.com/office/drawing/2018/animation/model3d" animId="0"/>
                    </a:ext>
                  </am3d:extLst>
                  <am3d:objViewport viewportSz="536371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4" name="Marcador de contenido 13" descr="Personaje en forma">
                <a:extLst>
                  <a:ext uri="{FF2B5EF4-FFF2-40B4-BE49-F238E27FC236}">
                    <a16:creationId xmlns:a16="http://schemas.microsoft.com/office/drawing/2014/main" id="{A581D906-C4CB-46AD-BEC3-B50DA5AC112F}"/>
                  </a:ext>
                </a:extLst>
              </p:cNvPr>
              <p:cNvPicPr>
                <a:picLocks noGrp="1" noRot="1" noChangeAspect="1" noMove="1" noResize="1" noEditPoints="1" noAdjustHandles="1" noChangeArrowheads="1" noChangeShapeType="1" noCrop="1"/>
              </p:cNvPicPr>
              <p:nvPr/>
            </p:nvPicPr>
            <p:blipFill>
              <a:blip r:embed="rId7"/>
              <a:stretch>
                <a:fillRect/>
              </a:stretch>
            </p:blipFill>
            <p:spPr>
              <a:xfrm>
                <a:off x="8703896" y="1731202"/>
                <a:ext cx="4029158" cy="3519000"/>
              </a:xfrm>
              <a:prstGeom prst="rect">
                <a:avLst/>
              </a:prstGeom>
            </p:spPr>
          </p:pic>
        </mc:Fallback>
      </mc:AlternateContent>
      <p:pic>
        <p:nvPicPr>
          <p:cNvPr id="17" name="Gráfico 16" descr="Marca de verificación con relleno sólido">
            <a:extLst>
              <a:ext uri="{FF2B5EF4-FFF2-40B4-BE49-F238E27FC236}">
                <a16:creationId xmlns:a16="http://schemas.microsoft.com/office/drawing/2014/main" id="{5460BE26-746D-4A90-AB43-C03B588C238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473525" y="1512545"/>
            <a:ext cx="463355" cy="463355"/>
          </a:xfrm>
          <a:prstGeom prst="rect">
            <a:avLst/>
          </a:prstGeom>
        </p:spPr>
      </p:pic>
      <p:sp>
        <p:nvSpPr>
          <p:cNvPr id="18" name="Rectángulo 17">
            <a:extLst>
              <a:ext uri="{FF2B5EF4-FFF2-40B4-BE49-F238E27FC236}">
                <a16:creationId xmlns:a16="http://schemas.microsoft.com/office/drawing/2014/main" id="{DEA840B0-14F6-4F7E-A127-714D6455042A}"/>
              </a:ext>
            </a:extLst>
          </p:cNvPr>
          <p:cNvSpPr/>
          <p:nvPr/>
        </p:nvSpPr>
        <p:spPr>
          <a:xfrm>
            <a:off x="3313411" y="126922"/>
            <a:ext cx="5565178" cy="923330"/>
          </a:xfrm>
          <a:prstGeom prst="rect">
            <a:avLst/>
          </a:prstGeom>
          <a:noFill/>
        </p:spPr>
        <p:txBody>
          <a:bodyPr wrap="none" lIns="91440" tIns="45720" rIns="91440" bIns="45720">
            <a:spAutoFit/>
          </a:bodyPr>
          <a:lstStyle/>
          <a:p>
            <a:pPr algn="ctr"/>
            <a:r>
              <a:rPr lang="es-ES"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PREGUNTA SMART</a:t>
            </a:r>
          </a:p>
        </p:txBody>
      </p:sp>
      <p:pic>
        <p:nvPicPr>
          <p:cNvPr id="3" name="Imagen 2">
            <a:extLst>
              <a:ext uri="{FF2B5EF4-FFF2-40B4-BE49-F238E27FC236}">
                <a16:creationId xmlns:a16="http://schemas.microsoft.com/office/drawing/2014/main" id="{D2E46FDA-D40D-41B9-9175-C802CE64C06D}"/>
              </a:ext>
            </a:extLst>
          </p:cNvPr>
          <p:cNvPicPr>
            <a:picLocks noChangeAspect="1"/>
          </p:cNvPicPr>
          <p:nvPr/>
        </p:nvPicPr>
        <p:blipFill>
          <a:blip r:embed="rId10"/>
          <a:stretch>
            <a:fillRect/>
          </a:stretch>
        </p:blipFill>
        <p:spPr>
          <a:xfrm>
            <a:off x="1871565" y="2856732"/>
            <a:ext cx="5215812" cy="3351159"/>
          </a:xfrm>
          <a:prstGeom prst="rect">
            <a:avLst/>
          </a:prstGeom>
        </p:spPr>
      </p:pic>
      <p:pic>
        <p:nvPicPr>
          <p:cNvPr id="9" name="Audio 8">
            <a:hlinkClick r:id="" action="ppaction://media"/>
            <a:extLst>
              <a:ext uri="{FF2B5EF4-FFF2-40B4-BE49-F238E27FC236}">
                <a16:creationId xmlns:a16="http://schemas.microsoft.com/office/drawing/2014/main" id="{27D3D54D-3E89-4878-A194-3B057AC85C3A}"/>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299271523"/>
      </p:ext>
    </p:extLst>
  </p:cSld>
  <p:clrMapOvr>
    <a:masterClrMapping/>
  </p:clrMapOvr>
  <mc:AlternateContent xmlns:mc="http://schemas.openxmlformats.org/markup-compatibility/2006">
    <mc:Choice xmlns:p14="http://schemas.microsoft.com/office/powerpoint/2010/main" Requires="p14">
      <p:transition spd="slow" p14:dur="2000" advTm="14337"/>
    </mc:Choice>
    <mc:Fallback>
      <p:transition spd="slow" advTm="143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par>
                                <p:cTn id="7" presetID="100" presetClass="emph" presetSubtype="1" repeatCount="indefinite" fill="hold" nodeType="withEffect">
                                  <p:stCondLst>
                                    <p:cond delay="0"/>
                                  </p:stCondLst>
                                  <p:childTnLst>
                                    <p:anim calcmode="lin" valueType="num">
                                      <p:cBhvr>
                                        <p:cTn id="8" dur="9967" fill="hold"/>
                                        <p:tgtEl>
                                          <p:spTgt spid="14"/>
                                        </p:tgtEl>
                                        <p:attrNameLst>
                                          <p:attrName>embedded1</p:attrName>
                                        </p:attrNameLst>
                                      </p:cBhvr>
                                      <p:tavLst>
                                        <p:tav tm="0">
                                          <p:val>
                                            <p:fltVal val="0"/>
                                          </p:val>
                                        </p:tav>
                                        <p:tav tm="100000">
                                          <p:val>
                                            <p:fltVal val="1"/>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9"/>
                </p:tgtEl>
              </p:cMediaNode>
            </p:audio>
          </p:childTnLst>
        </p:cTn>
      </p:par>
    </p:tnLst>
    <p:bldLst>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2C68E940-1C13-40B8-8CEE-6732A407E43B}"/>
              </a:ext>
            </a:extLst>
          </p:cNvPr>
          <p:cNvPicPr>
            <a:picLocks noChangeAspect="1"/>
          </p:cNvPicPr>
          <p:nvPr/>
        </p:nvPicPr>
        <p:blipFill>
          <a:blip r:embed="rId5"/>
          <a:stretch>
            <a:fillRect/>
          </a:stretch>
        </p:blipFill>
        <p:spPr>
          <a:xfrm>
            <a:off x="643810" y="1913532"/>
            <a:ext cx="2286001" cy="4384892"/>
          </a:xfrm>
          <a:prstGeom prst="rect">
            <a:avLst/>
          </a:prstGeom>
        </p:spPr>
      </p:pic>
      <p:pic>
        <p:nvPicPr>
          <p:cNvPr id="7" name="Imagen 6">
            <a:extLst>
              <a:ext uri="{FF2B5EF4-FFF2-40B4-BE49-F238E27FC236}">
                <a16:creationId xmlns:a16="http://schemas.microsoft.com/office/drawing/2014/main" id="{7259412D-C437-462C-A836-E578CA4B4A13}"/>
              </a:ext>
            </a:extLst>
          </p:cNvPr>
          <p:cNvPicPr>
            <a:picLocks noChangeAspect="1"/>
          </p:cNvPicPr>
          <p:nvPr/>
        </p:nvPicPr>
        <p:blipFill>
          <a:blip r:embed="rId6"/>
          <a:stretch>
            <a:fillRect/>
          </a:stretch>
        </p:blipFill>
        <p:spPr>
          <a:xfrm>
            <a:off x="4257675" y="2996195"/>
            <a:ext cx="6670966" cy="2850502"/>
          </a:xfrm>
          <a:prstGeom prst="rect">
            <a:avLst/>
          </a:prstGeom>
        </p:spPr>
      </p:pic>
      <p:sp>
        <p:nvSpPr>
          <p:cNvPr id="9" name="CuadroTexto 8">
            <a:extLst>
              <a:ext uri="{FF2B5EF4-FFF2-40B4-BE49-F238E27FC236}">
                <a16:creationId xmlns:a16="http://schemas.microsoft.com/office/drawing/2014/main" id="{A6129A95-2FF6-45A3-8557-FA0DB026A318}"/>
              </a:ext>
            </a:extLst>
          </p:cNvPr>
          <p:cNvSpPr txBox="1"/>
          <p:nvPr/>
        </p:nvSpPr>
        <p:spPr>
          <a:xfrm>
            <a:off x="2768859" y="2189975"/>
            <a:ext cx="6097554" cy="369332"/>
          </a:xfrm>
          <a:prstGeom prst="rect">
            <a:avLst/>
          </a:prstGeom>
          <a:noFill/>
        </p:spPr>
        <p:txBody>
          <a:bodyPr wrap="square">
            <a:spAutoFit/>
          </a:bodyPr>
          <a:lstStyle/>
          <a:p>
            <a:r>
              <a:rPr lang="es-CO" dirty="0"/>
              <a:t>Hallazgos más importantes en los datos</a:t>
            </a:r>
          </a:p>
        </p:txBody>
      </p:sp>
      <p:sp>
        <p:nvSpPr>
          <p:cNvPr id="12" name="Rectángulo 11">
            <a:extLst>
              <a:ext uri="{FF2B5EF4-FFF2-40B4-BE49-F238E27FC236}">
                <a16:creationId xmlns:a16="http://schemas.microsoft.com/office/drawing/2014/main" id="{E05DE363-08BA-4BFE-BA20-CAE42709D3F7}"/>
              </a:ext>
            </a:extLst>
          </p:cNvPr>
          <p:cNvSpPr/>
          <p:nvPr/>
        </p:nvSpPr>
        <p:spPr>
          <a:xfrm>
            <a:off x="347631" y="390316"/>
            <a:ext cx="11496737" cy="923330"/>
          </a:xfrm>
          <a:prstGeom prst="rect">
            <a:avLst/>
          </a:prstGeom>
          <a:noFill/>
        </p:spPr>
        <p:txBody>
          <a:bodyPr wrap="none" lIns="91440" tIns="45720" rIns="91440" bIns="45720">
            <a:spAutoFit/>
          </a:bodyPr>
          <a:lstStyle/>
          <a:p>
            <a:pPr algn="ctr"/>
            <a:r>
              <a:rPr lang="es-CO"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Hallazgos más importantes en los datos</a:t>
            </a:r>
          </a:p>
        </p:txBody>
      </p:sp>
      <p:pic>
        <p:nvPicPr>
          <p:cNvPr id="17" name="Audio 16">
            <a:hlinkClick r:id="" action="ppaction://media"/>
            <a:extLst>
              <a:ext uri="{FF2B5EF4-FFF2-40B4-BE49-F238E27FC236}">
                <a16:creationId xmlns:a16="http://schemas.microsoft.com/office/drawing/2014/main" id="{D7C09033-78F3-4082-9811-0EC9B8992FE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4250342761"/>
      </p:ext>
    </p:extLst>
  </p:cSld>
  <p:clrMapOvr>
    <a:masterClrMapping/>
  </p:clrMapOvr>
  <mc:AlternateContent xmlns:mc="http://schemas.openxmlformats.org/markup-compatibility/2006">
    <mc:Choice xmlns:p14="http://schemas.microsoft.com/office/powerpoint/2010/main" Requires="p14">
      <p:transition spd="slow" p14:dur="2000" advTm="25621"/>
    </mc:Choice>
    <mc:Fallback>
      <p:transition spd="slow" advTm="256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a:extLst>
              <a:ext uri="{FF2B5EF4-FFF2-40B4-BE49-F238E27FC236}">
                <a16:creationId xmlns:a16="http://schemas.microsoft.com/office/drawing/2014/main" id="{F3C9E9B9-0FE5-46C6-B9F5-2E3D410F660A}"/>
              </a:ext>
            </a:extLst>
          </p:cNvPr>
          <p:cNvPicPr>
            <a:picLocks noGrp="1" noChangeAspect="1"/>
          </p:cNvPicPr>
          <p:nvPr>
            <p:ph idx="1"/>
          </p:nvPr>
        </p:nvPicPr>
        <p:blipFill>
          <a:blip r:embed="rId5"/>
          <a:stretch>
            <a:fillRect/>
          </a:stretch>
        </p:blipFill>
        <p:spPr>
          <a:xfrm>
            <a:off x="7057742" y="1818271"/>
            <a:ext cx="4918358" cy="3840597"/>
          </a:xfrm>
          <a:prstGeom prst="rect">
            <a:avLst/>
          </a:prstGeom>
        </p:spPr>
      </p:pic>
      <p:pic>
        <p:nvPicPr>
          <p:cNvPr id="5" name="Imagen 4">
            <a:extLst>
              <a:ext uri="{FF2B5EF4-FFF2-40B4-BE49-F238E27FC236}">
                <a16:creationId xmlns:a16="http://schemas.microsoft.com/office/drawing/2014/main" id="{CBDFD2BA-39A4-42D0-8293-8DFED342DEC6}"/>
              </a:ext>
            </a:extLst>
          </p:cNvPr>
          <p:cNvPicPr>
            <a:picLocks noChangeAspect="1"/>
          </p:cNvPicPr>
          <p:nvPr/>
        </p:nvPicPr>
        <p:blipFill>
          <a:blip r:embed="rId6"/>
          <a:stretch>
            <a:fillRect/>
          </a:stretch>
        </p:blipFill>
        <p:spPr>
          <a:xfrm>
            <a:off x="215900" y="2063445"/>
            <a:ext cx="6841842" cy="3834883"/>
          </a:xfrm>
          <a:prstGeom prst="rect">
            <a:avLst/>
          </a:prstGeom>
        </p:spPr>
      </p:pic>
      <p:sp>
        <p:nvSpPr>
          <p:cNvPr id="8" name="Rectángulo 7">
            <a:extLst>
              <a:ext uri="{FF2B5EF4-FFF2-40B4-BE49-F238E27FC236}">
                <a16:creationId xmlns:a16="http://schemas.microsoft.com/office/drawing/2014/main" id="{0C78AA01-35B1-4507-9E4E-D3988A80AF21}"/>
              </a:ext>
            </a:extLst>
          </p:cNvPr>
          <p:cNvSpPr/>
          <p:nvPr/>
        </p:nvSpPr>
        <p:spPr>
          <a:xfrm>
            <a:off x="347631" y="390316"/>
            <a:ext cx="11496737" cy="923330"/>
          </a:xfrm>
          <a:prstGeom prst="rect">
            <a:avLst/>
          </a:prstGeom>
          <a:noFill/>
        </p:spPr>
        <p:txBody>
          <a:bodyPr wrap="none" lIns="91440" tIns="45720" rIns="91440" bIns="45720">
            <a:spAutoFit/>
          </a:bodyPr>
          <a:lstStyle/>
          <a:p>
            <a:pPr algn="ctr"/>
            <a:r>
              <a:rPr lang="es-CO"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Hallazgos más importantes en los datos</a:t>
            </a:r>
          </a:p>
        </p:txBody>
      </p:sp>
      <p:pic>
        <p:nvPicPr>
          <p:cNvPr id="13" name="Audio 12">
            <a:hlinkClick r:id="" action="ppaction://media"/>
            <a:extLst>
              <a:ext uri="{FF2B5EF4-FFF2-40B4-BE49-F238E27FC236}">
                <a16:creationId xmlns:a16="http://schemas.microsoft.com/office/drawing/2014/main" id="{2E80FC07-CC4A-40F4-8FB2-1597A74AE5C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548794587"/>
      </p:ext>
    </p:extLst>
  </p:cSld>
  <p:clrMapOvr>
    <a:masterClrMapping/>
  </p:clrMapOvr>
  <mc:AlternateContent xmlns:mc="http://schemas.openxmlformats.org/markup-compatibility/2006">
    <mc:Choice xmlns:p14="http://schemas.microsoft.com/office/powerpoint/2010/main" Requires="p14">
      <p:transition spd="slow" p14:dur="2000" advTm="30637"/>
    </mc:Choice>
    <mc:Fallback>
      <p:transition spd="slow" advTm="306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25088192-BD08-446E-B7D5-1D2DD021EC2B}"/>
              </a:ext>
            </a:extLst>
          </p:cNvPr>
          <p:cNvPicPr>
            <a:picLocks noChangeAspect="1"/>
          </p:cNvPicPr>
          <p:nvPr/>
        </p:nvPicPr>
        <p:blipFill>
          <a:blip r:embed="rId5"/>
          <a:stretch>
            <a:fillRect/>
          </a:stretch>
        </p:blipFill>
        <p:spPr>
          <a:xfrm>
            <a:off x="2789853" y="2169366"/>
            <a:ext cx="6790353" cy="3760811"/>
          </a:xfrm>
          <a:prstGeom prst="rect">
            <a:avLst/>
          </a:prstGeom>
        </p:spPr>
      </p:pic>
      <p:sp>
        <p:nvSpPr>
          <p:cNvPr id="8" name="Rectángulo 7">
            <a:extLst>
              <a:ext uri="{FF2B5EF4-FFF2-40B4-BE49-F238E27FC236}">
                <a16:creationId xmlns:a16="http://schemas.microsoft.com/office/drawing/2014/main" id="{213015CD-E006-4DEE-8B29-9748EA22CDA8}"/>
              </a:ext>
            </a:extLst>
          </p:cNvPr>
          <p:cNvSpPr/>
          <p:nvPr/>
        </p:nvSpPr>
        <p:spPr>
          <a:xfrm>
            <a:off x="347631" y="390316"/>
            <a:ext cx="11496737" cy="923330"/>
          </a:xfrm>
          <a:prstGeom prst="rect">
            <a:avLst/>
          </a:prstGeom>
          <a:noFill/>
        </p:spPr>
        <p:txBody>
          <a:bodyPr wrap="none" lIns="91440" tIns="45720" rIns="91440" bIns="45720">
            <a:spAutoFit/>
          </a:bodyPr>
          <a:lstStyle/>
          <a:p>
            <a:pPr algn="ctr"/>
            <a:r>
              <a:rPr lang="es-CO"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Hallazgos más importantes en los datos</a:t>
            </a:r>
          </a:p>
        </p:txBody>
      </p:sp>
      <p:pic>
        <p:nvPicPr>
          <p:cNvPr id="12" name="Audio 11">
            <a:hlinkClick r:id="" action="ppaction://media"/>
            <a:extLst>
              <a:ext uri="{FF2B5EF4-FFF2-40B4-BE49-F238E27FC236}">
                <a16:creationId xmlns:a16="http://schemas.microsoft.com/office/drawing/2014/main" id="{8E9AC338-6676-44A2-BB9D-2B7A50CC65B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030488268"/>
      </p:ext>
    </p:extLst>
  </p:cSld>
  <p:clrMapOvr>
    <a:masterClrMapping/>
  </p:clrMapOvr>
  <mc:AlternateContent xmlns:mc="http://schemas.openxmlformats.org/markup-compatibility/2006">
    <mc:Choice xmlns:p14="http://schemas.microsoft.com/office/powerpoint/2010/main" Requires="p14">
      <p:transition spd="slow" p14:dur="2000" advTm="28872"/>
    </mc:Choice>
    <mc:Fallback>
      <p:transition spd="slow" advTm="28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41F61925-9B77-488F-BC77-AEB44DB105DD}"/>
              </a:ext>
            </a:extLst>
          </p:cNvPr>
          <p:cNvPicPr>
            <a:picLocks noChangeAspect="1"/>
          </p:cNvPicPr>
          <p:nvPr/>
        </p:nvPicPr>
        <p:blipFill>
          <a:blip r:embed="rId5"/>
          <a:stretch>
            <a:fillRect/>
          </a:stretch>
        </p:blipFill>
        <p:spPr>
          <a:xfrm>
            <a:off x="1334020" y="0"/>
            <a:ext cx="9523960" cy="6287848"/>
          </a:xfrm>
          <a:prstGeom prst="rect">
            <a:avLst/>
          </a:prstGeom>
        </p:spPr>
      </p:pic>
      <p:pic>
        <p:nvPicPr>
          <p:cNvPr id="9" name="Audio 8">
            <a:hlinkClick r:id="" action="ppaction://media"/>
            <a:extLst>
              <a:ext uri="{FF2B5EF4-FFF2-40B4-BE49-F238E27FC236}">
                <a16:creationId xmlns:a16="http://schemas.microsoft.com/office/drawing/2014/main" id="{D68FE080-7B38-4701-9F8B-73C499BCF91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660728744"/>
      </p:ext>
    </p:extLst>
  </p:cSld>
  <p:clrMapOvr>
    <a:masterClrMapping/>
  </p:clrMapOvr>
  <mc:AlternateContent xmlns:mc="http://schemas.openxmlformats.org/markup-compatibility/2006">
    <mc:Choice xmlns:p14="http://schemas.microsoft.com/office/powerpoint/2010/main" Requires="p14">
      <p:transition spd="slow" p14:dur="2000" advTm="29965"/>
    </mc:Choice>
    <mc:Fallback>
      <p:transition spd="slow" advTm="29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6" name="Marcador de contenido 5" descr="Unión Angular Curvada 2">
                <a:extLst>
                  <a:ext uri="{FF2B5EF4-FFF2-40B4-BE49-F238E27FC236}">
                    <a16:creationId xmlns:a16="http://schemas.microsoft.com/office/drawing/2014/main" id="{2F2E42EE-592C-4C70-A831-D45B560AA1BA}"/>
                  </a:ext>
                </a:extLst>
              </p:cNvPr>
              <p:cNvGraphicFramePr>
                <a:graphicFrameLocks noGrp="1" noChangeAspect="1"/>
              </p:cNvGraphicFramePr>
              <p:nvPr>
                <p:ph idx="1"/>
                <p:extLst>
                  <p:ext uri="{D42A27DB-BD31-4B8C-83A1-F6EECF244321}">
                    <p14:modId xmlns:p14="http://schemas.microsoft.com/office/powerpoint/2010/main" val="956366347"/>
                  </p:ext>
                </p:extLst>
              </p:nvPr>
            </p:nvGraphicFramePr>
            <p:xfrm>
              <a:off x="8312134" y="464429"/>
              <a:ext cx="2196808" cy="2139747"/>
            </p:xfrm>
            <a:graphic>
              <a:graphicData uri="http://schemas.microsoft.com/office/drawing/2017/model3d">
                <am3d:model3d r:embed="rId5">
                  <am3d:spPr>
                    <a:xfrm>
                      <a:off x="0" y="0"/>
                      <a:ext cx="2196808" cy="2139747"/>
                    </a:xfrm>
                    <a:prstGeom prst="rect">
                      <a:avLst/>
                    </a:prstGeom>
                  </am3d:spPr>
                  <am3d:camera>
                    <am3d:pos x="0" y="0" z="68546756"/>
                    <am3d:up dx="0" dy="36000000" dz="0"/>
                    <am3d:lookAt x="0" y="0" z="0"/>
                    <am3d:perspective fov="2700000"/>
                  </am3d:camera>
                  <am3d:trans>
                    <am3d:meterPerModelUnit n="12225" d="1000000"/>
                    <am3d:preTrans dx="334" dy="1330686" dz="146"/>
                    <am3d:scale>
                      <am3d:sx n="1000000" d="1000000"/>
                      <am3d:sy n="1000000" d="1000000"/>
                      <am3d:sz n="1000000" d="1000000"/>
                    </am3d:scale>
                    <am3d:rot ax="-385065" ay="3246300" az="-312388"/>
                    <am3d:postTrans dx="0" dy="0" dz="0"/>
                  </am3d:trans>
                  <am3d:raster rName="Office3DRenderer" rVer="16.0.8326">
                    <am3d:blip r:embed="rId6"/>
                  </am3d:raster>
                  <am3d:objViewport viewportSz="402272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Marcador de contenido 5" descr="Unión Angular Curvada 2">
                <a:extLst>
                  <a:ext uri="{FF2B5EF4-FFF2-40B4-BE49-F238E27FC236}">
                    <a16:creationId xmlns:a16="http://schemas.microsoft.com/office/drawing/2014/main" id="{2F2E42EE-592C-4C70-A831-D45B560AA1BA}"/>
                  </a:ext>
                </a:extLst>
              </p:cNvPr>
              <p:cNvPicPr>
                <a:picLocks noGrp="1" noRot="1" noChangeAspect="1" noMove="1" noResize="1" noEditPoints="1" noAdjustHandles="1" noChangeArrowheads="1" noChangeShapeType="1" noCrop="1"/>
              </p:cNvPicPr>
              <p:nvPr/>
            </p:nvPicPr>
            <p:blipFill>
              <a:blip r:embed="rId6"/>
              <a:stretch>
                <a:fillRect/>
              </a:stretch>
            </p:blipFill>
            <p:spPr>
              <a:xfrm>
                <a:off x="8312134" y="464429"/>
                <a:ext cx="2196808" cy="2139747"/>
              </a:xfrm>
              <a:prstGeom prst="rect">
                <a:avLst/>
              </a:prstGeom>
            </p:spPr>
          </p:pic>
        </mc:Fallback>
      </mc:AlternateContent>
      <p:pic>
        <p:nvPicPr>
          <p:cNvPr id="5" name="Imagen 4">
            <a:extLst>
              <a:ext uri="{FF2B5EF4-FFF2-40B4-BE49-F238E27FC236}">
                <a16:creationId xmlns:a16="http://schemas.microsoft.com/office/drawing/2014/main" id="{7022A4C3-06A1-4D48-BB2E-F2C3BEFFFB0D}"/>
              </a:ext>
            </a:extLst>
          </p:cNvPr>
          <p:cNvPicPr>
            <a:picLocks noChangeAspect="1"/>
          </p:cNvPicPr>
          <p:nvPr/>
        </p:nvPicPr>
        <p:blipFill>
          <a:blip r:embed="rId7"/>
          <a:stretch>
            <a:fillRect/>
          </a:stretch>
        </p:blipFill>
        <p:spPr>
          <a:xfrm>
            <a:off x="1683058" y="2001416"/>
            <a:ext cx="6352324" cy="2855167"/>
          </a:xfrm>
          <a:prstGeom prst="rect">
            <a:avLst/>
          </a:prstGeom>
        </p:spPr>
      </p:pic>
      <p:pic>
        <p:nvPicPr>
          <p:cNvPr id="8" name="Audio 7">
            <a:hlinkClick r:id="" action="ppaction://media"/>
            <a:extLst>
              <a:ext uri="{FF2B5EF4-FFF2-40B4-BE49-F238E27FC236}">
                <a16:creationId xmlns:a16="http://schemas.microsoft.com/office/drawing/2014/main" id="{4255BE1A-08AC-4F07-9D3C-AFC9A266D9A7}"/>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873408921"/>
      </p:ext>
    </p:extLst>
  </p:cSld>
  <p:clrMapOvr>
    <a:masterClrMapping/>
  </p:clrMapOvr>
  <mc:AlternateContent xmlns:mc="http://schemas.openxmlformats.org/markup-compatibility/2006">
    <mc:Choice xmlns:p14="http://schemas.microsoft.com/office/powerpoint/2010/main" Requires="p14">
      <p:transition spd="slow" p14:dur="2000" advTm="16520"/>
    </mc:Choice>
    <mc:Fallback>
      <p:transition spd="slow" advTm="165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25D305-B4BF-4920-87FD-104CA23258DF}"/>
              </a:ext>
            </a:extLst>
          </p:cNvPr>
          <p:cNvSpPr>
            <a:spLocks noGrp="1"/>
          </p:cNvSpPr>
          <p:nvPr>
            <p:ph type="title"/>
          </p:nvPr>
        </p:nvSpPr>
        <p:spPr/>
        <p:txBody>
          <a:bodyPr/>
          <a:lstStyle/>
          <a:p>
            <a:pPr algn="ctr"/>
            <a:r>
              <a:rPr lang="es-ES" b="1" dirty="0"/>
              <a:t>Conversión de variables</a:t>
            </a:r>
            <a:endParaRPr lang="es-CO" b="1" dirty="0"/>
          </a:p>
        </p:txBody>
      </p:sp>
      <p:pic>
        <p:nvPicPr>
          <p:cNvPr id="5" name="Imagen 4">
            <a:extLst>
              <a:ext uri="{FF2B5EF4-FFF2-40B4-BE49-F238E27FC236}">
                <a16:creationId xmlns:a16="http://schemas.microsoft.com/office/drawing/2014/main" id="{03CBC5FA-20D6-44D4-8A92-A306730CC75C}"/>
              </a:ext>
            </a:extLst>
          </p:cNvPr>
          <p:cNvPicPr>
            <a:picLocks noChangeAspect="1"/>
          </p:cNvPicPr>
          <p:nvPr/>
        </p:nvPicPr>
        <p:blipFill>
          <a:blip r:embed="rId5"/>
          <a:stretch>
            <a:fillRect/>
          </a:stretch>
        </p:blipFill>
        <p:spPr>
          <a:xfrm>
            <a:off x="130629" y="3429000"/>
            <a:ext cx="3763526" cy="2343888"/>
          </a:xfrm>
          <a:prstGeom prst="rect">
            <a:avLst/>
          </a:prstGeom>
        </p:spPr>
      </p:pic>
      <p:pic>
        <p:nvPicPr>
          <p:cNvPr id="7" name="Imagen 6">
            <a:extLst>
              <a:ext uri="{FF2B5EF4-FFF2-40B4-BE49-F238E27FC236}">
                <a16:creationId xmlns:a16="http://schemas.microsoft.com/office/drawing/2014/main" id="{E99ADC65-B3AC-4217-99AE-9AF0136A0DD6}"/>
              </a:ext>
            </a:extLst>
          </p:cNvPr>
          <p:cNvPicPr>
            <a:picLocks noChangeAspect="1"/>
          </p:cNvPicPr>
          <p:nvPr/>
        </p:nvPicPr>
        <p:blipFill>
          <a:blip r:embed="rId6"/>
          <a:stretch>
            <a:fillRect/>
          </a:stretch>
        </p:blipFill>
        <p:spPr>
          <a:xfrm>
            <a:off x="262190" y="1794597"/>
            <a:ext cx="11728580" cy="1776957"/>
          </a:xfrm>
          <a:prstGeom prst="rect">
            <a:avLst/>
          </a:prstGeom>
        </p:spPr>
      </p:pic>
      <p:pic>
        <p:nvPicPr>
          <p:cNvPr id="9" name="Imagen 8">
            <a:extLst>
              <a:ext uri="{FF2B5EF4-FFF2-40B4-BE49-F238E27FC236}">
                <a16:creationId xmlns:a16="http://schemas.microsoft.com/office/drawing/2014/main" id="{D1413A6C-861F-4764-A2F3-6FDA05E31853}"/>
              </a:ext>
            </a:extLst>
          </p:cNvPr>
          <p:cNvPicPr>
            <a:picLocks noChangeAspect="1"/>
          </p:cNvPicPr>
          <p:nvPr/>
        </p:nvPicPr>
        <p:blipFill>
          <a:blip r:embed="rId7"/>
          <a:stretch>
            <a:fillRect/>
          </a:stretch>
        </p:blipFill>
        <p:spPr>
          <a:xfrm>
            <a:off x="3894154" y="3571554"/>
            <a:ext cx="3763526" cy="777065"/>
          </a:xfrm>
          <a:prstGeom prst="rect">
            <a:avLst/>
          </a:prstGeom>
        </p:spPr>
      </p:pic>
      <p:pic>
        <p:nvPicPr>
          <p:cNvPr id="11" name="Imagen 10">
            <a:extLst>
              <a:ext uri="{FF2B5EF4-FFF2-40B4-BE49-F238E27FC236}">
                <a16:creationId xmlns:a16="http://schemas.microsoft.com/office/drawing/2014/main" id="{2B7B74A2-FA81-4733-96D7-48379BC8B573}"/>
              </a:ext>
            </a:extLst>
          </p:cNvPr>
          <p:cNvPicPr>
            <a:picLocks noChangeAspect="1"/>
          </p:cNvPicPr>
          <p:nvPr/>
        </p:nvPicPr>
        <p:blipFill>
          <a:blip r:embed="rId8"/>
          <a:stretch>
            <a:fillRect/>
          </a:stretch>
        </p:blipFill>
        <p:spPr>
          <a:xfrm>
            <a:off x="8297847" y="3429000"/>
            <a:ext cx="3666824" cy="3319890"/>
          </a:xfrm>
          <a:prstGeom prst="rect">
            <a:avLst/>
          </a:prstGeom>
        </p:spPr>
      </p:pic>
      <p:pic>
        <p:nvPicPr>
          <p:cNvPr id="14" name="Audio 13">
            <a:hlinkClick r:id="" action="ppaction://media"/>
            <a:extLst>
              <a:ext uri="{FF2B5EF4-FFF2-40B4-BE49-F238E27FC236}">
                <a16:creationId xmlns:a16="http://schemas.microsoft.com/office/drawing/2014/main" id="{27B71042-C5C9-4FBA-A47F-DD0E50924F4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961451024"/>
      </p:ext>
    </p:extLst>
  </p:cSld>
  <p:clrMapOvr>
    <a:masterClrMapping/>
  </p:clrMapOvr>
  <mc:AlternateContent xmlns:mc="http://schemas.openxmlformats.org/markup-compatibility/2006">
    <mc:Choice xmlns:p14="http://schemas.microsoft.com/office/powerpoint/2010/main" Requires="p14">
      <p:transition spd="slow" p14:dur="2000" advTm="39280"/>
    </mc:Choice>
    <mc:Fallback>
      <p:transition spd="slow" advTm="392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39001116-3C42-4B4C-9D7E-0317D21C8C5F}"/>
              </a:ext>
            </a:extLst>
          </p:cNvPr>
          <p:cNvSpPr/>
          <p:nvPr/>
        </p:nvSpPr>
        <p:spPr>
          <a:xfrm>
            <a:off x="3534821" y="390316"/>
            <a:ext cx="5122364" cy="923330"/>
          </a:xfrm>
          <a:prstGeom prst="rect">
            <a:avLst/>
          </a:prstGeom>
          <a:noFill/>
        </p:spPr>
        <p:txBody>
          <a:bodyPr wrap="none" lIns="91440" tIns="45720" rIns="91440" bIns="45720">
            <a:spAutoFit/>
          </a:bodyPr>
          <a:lstStyle/>
          <a:p>
            <a:pPr algn="ctr"/>
            <a:r>
              <a:rPr lang="es-CO"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Desafíos técnicos</a:t>
            </a:r>
          </a:p>
        </p:txBody>
      </p:sp>
      <p:pic>
        <p:nvPicPr>
          <p:cNvPr id="6" name="Imagen 5">
            <a:extLst>
              <a:ext uri="{FF2B5EF4-FFF2-40B4-BE49-F238E27FC236}">
                <a16:creationId xmlns:a16="http://schemas.microsoft.com/office/drawing/2014/main" id="{97790A95-2244-4D5A-A21A-986F6B9C0706}"/>
              </a:ext>
            </a:extLst>
          </p:cNvPr>
          <p:cNvPicPr>
            <a:picLocks noChangeAspect="1"/>
          </p:cNvPicPr>
          <p:nvPr/>
        </p:nvPicPr>
        <p:blipFill>
          <a:blip r:embed="rId6"/>
          <a:stretch>
            <a:fillRect/>
          </a:stretch>
        </p:blipFill>
        <p:spPr>
          <a:xfrm>
            <a:off x="2413031" y="2071492"/>
            <a:ext cx="7515225" cy="3648075"/>
          </a:xfrm>
          <a:prstGeom prst="rect">
            <a:avLst/>
          </a:prstGeom>
        </p:spPr>
      </p:pic>
      <p:pic>
        <p:nvPicPr>
          <p:cNvPr id="7" name="Audio 6">
            <a:hlinkClick r:id="" action="ppaction://media"/>
            <a:extLst>
              <a:ext uri="{FF2B5EF4-FFF2-40B4-BE49-F238E27FC236}">
                <a16:creationId xmlns:a16="http://schemas.microsoft.com/office/drawing/2014/main" id="{5D6CCFF2-2462-4DA9-96CE-D4F27A1F0BD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1036168283"/>
      </p:ext>
    </p:extLst>
  </p:cSld>
  <p:clrMapOvr>
    <a:masterClrMapping/>
  </p:clrMapOvr>
  <mc:AlternateContent xmlns:mc="http://schemas.openxmlformats.org/markup-compatibility/2006">
    <mc:Choice xmlns:p14="http://schemas.microsoft.com/office/powerpoint/2010/main" Requires="p14">
      <p:transition spd="slow" p14:dur="2000" advTm="52372"/>
    </mc:Choice>
    <mc:Fallback>
      <p:transition spd="slow" advTm="52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7"/>
                </p:tgtEl>
              </p:cMediaNode>
            </p:audio>
          </p:childTnLst>
        </p:cTn>
      </p:par>
    </p:tnLst>
    <p:bldLst>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57.1"/>
</p:tagLst>
</file>

<file path=ppt/tags/tag2.xml><?xml version="1.0" encoding="utf-8"?>
<p:tagLst xmlns:a="http://schemas.openxmlformats.org/drawingml/2006/main" xmlns:r="http://schemas.openxmlformats.org/officeDocument/2006/relationships" xmlns:p="http://schemas.openxmlformats.org/presentationml/2006/main">
  <p:tag name="TIMING" val="|0.4"/>
</p:tagLst>
</file>

<file path=ppt/tags/tag3.xml><?xml version="1.0" encoding="utf-8"?>
<p:tagLst xmlns:a="http://schemas.openxmlformats.org/drawingml/2006/main" xmlns:r="http://schemas.openxmlformats.org/officeDocument/2006/relationships" xmlns:p="http://schemas.openxmlformats.org/presentationml/2006/main">
  <p:tag name="TIMING" val="|0.9"/>
</p:tagLst>
</file>

<file path=ppt/tags/tag4.xml><?xml version="1.0" encoding="utf-8"?>
<p:tagLst xmlns:a="http://schemas.openxmlformats.org/drawingml/2006/main" xmlns:r="http://schemas.openxmlformats.org/officeDocument/2006/relationships" xmlns:p="http://schemas.openxmlformats.org/presentationml/2006/main">
  <p:tag name="TIMING" val="|1.1"/>
</p:tagLst>
</file>

<file path=ppt/tags/tag5.xml><?xml version="1.0" encoding="utf-8"?>
<p:tagLst xmlns:a="http://schemas.openxmlformats.org/drawingml/2006/main" xmlns:r="http://schemas.openxmlformats.org/officeDocument/2006/relationships" xmlns:p="http://schemas.openxmlformats.org/presentationml/2006/main">
  <p:tag name="TIMING" val="|5.5"/>
</p:tagLst>
</file>

<file path=ppt/tags/tag6.xml><?xml version="1.0" encoding="utf-8"?>
<p:tagLst xmlns:a="http://schemas.openxmlformats.org/drawingml/2006/main" xmlns:r="http://schemas.openxmlformats.org/officeDocument/2006/relationships" xmlns:p="http://schemas.openxmlformats.org/presentationml/2006/main">
  <p:tag name="TIMING" val="|51.1"/>
</p:tagLst>
</file>

<file path=ppt/tags/tag7.xml><?xml version="1.0" encoding="utf-8"?>
<p:tagLst xmlns:a="http://schemas.openxmlformats.org/drawingml/2006/main" xmlns:r="http://schemas.openxmlformats.org/officeDocument/2006/relationships" xmlns:p="http://schemas.openxmlformats.org/presentationml/2006/main">
  <p:tag name="TIMING" val="|3.6|31.9"/>
</p:tagLst>
</file>

<file path=ppt/tags/tag8.xml><?xml version="1.0" encoding="utf-8"?>
<p:tagLst xmlns:a="http://schemas.openxmlformats.org/drawingml/2006/main" xmlns:r="http://schemas.openxmlformats.org/officeDocument/2006/relationships" xmlns:p="http://schemas.openxmlformats.org/presentationml/2006/main">
  <p:tag name="TIMING" val="|0"/>
</p:tagLst>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TM04033917[[fn=Berlín]]</Template>
  <TotalTime>218</TotalTime>
  <Words>512</Words>
  <Application>Microsoft Office PowerPoint</Application>
  <PresentationFormat>Panorámica</PresentationFormat>
  <Paragraphs>23</Paragraphs>
  <Slides>11</Slides>
  <Notes>6</Notes>
  <HiddenSlides>0</HiddenSlides>
  <MMClips>13</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11</vt:i4>
      </vt:variant>
    </vt:vector>
  </HeadingPairs>
  <TitlesOfParts>
    <vt:vector size="16" baseType="lpstr">
      <vt:lpstr>Arial</vt:lpstr>
      <vt:lpstr>Calibri</vt:lpstr>
      <vt:lpstr>Calibri Light</vt:lpstr>
      <vt:lpstr>Roboto</vt:lpstr>
      <vt:lpstr>Retrospección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Conversión de variables</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Julian Tabares Restrepo</dc:creator>
  <cp:lastModifiedBy>Julian Tabares Restrepo</cp:lastModifiedBy>
  <cp:revision>15</cp:revision>
  <dcterms:created xsi:type="dcterms:W3CDTF">2025-03-20T19:35:53Z</dcterms:created>
  <dcterms:modified xsi:type="dcterms:W3CDTF">2025-03-20T23:14:31Z</dcterms:modified>
</cp:coreProperties>
</file>

<file path=docProps/thumbnail.jpeg>
</file>